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4" r:id="rId1"/>
    <p:sldMasterId id="2147483868" r:id="rId2"/>
    <p:sldMasterId id="2147483916" r:id="rId3"/>
  </p:sldMasterIdLst>
  <p:notesMasterIdLst>
    <p:notesMasterId r:id="rId40"/>
  </p:notesMasterIdLst>
  <p:sldIdLst>
    <p:sldId id="12676" r:id="rId4"/>
    <p:sldId id="2556" r:id="rId5"/>
    <p:sldId id="12650" r:id="rId6"/>
    <p:sldId id="12651" r:id="rId7"/>
    <p:sldId id="1445" r:id="rId8"/>
    <p:sldId id="12652" r:id="rId9"/>
    <p:sldId id="2534" r:id="rId10"/>
    <p:sldId id="12635" r:id="rId11"/>
    <p:sldId id="1455" r:id="rId12"/>
    <p:sldId id="1268" r:id="rId13"/>
    <p:sldId id="12625" r:id="rId14"/>
    <p:sldId id="2470" r:id="rId15"/>
    <p:sldId id="12628" r:id="rId16"/>
    <p:sldId id="12639" r:id="rId17"/>
    <p:sldId id="12640" r:id="rId18"/>
    <p:sldId id="12641" r:id="rId19"/>
    <p:sldId id="1541" r:id="rId20"/>
    <p:sldId id="1454" r:id="rId21"/>
    <p:sldId id="1456" r:id="rId22"/>
    <p:sldId id="1448" r:id="rId23"/>
    <p:sldId id="1449" r:id="rId24"/>
    <p:sldId id="1450" r:id="rId25"/>
    <p:sldId id="1503" r:id="rId26"/>
    <p:sldId id="1505" r:id="rId27"/>
    <p:sldId id="12619" r:id="rId28"/>
    <p:sldId id="12647" r:id="rId29"/>
    <p:sldId id="12620" r:id="rId30"/>
    <p:sldId id="12649" r:id="rId31"/>
    <p:sldId id="12653" r:id="rId32"/>
    <p:sldId id="12623" r:id="rId33"/>
    <p:sldId id="12637" r:id="rId34"/>
    <p:sldId id="12633" r:id="rId35"/>
    <p:sldId id="1446" r:id="rId36"/>
    <p:sldId id="12654" r:id="rId37"/>
    <p:sldId id="12655" r:id="rId38"/>
    <p:sldId id="12674" r:id="rId39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3795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2" clrIdx="0">
    <p:extLst>
      <p:ext uri="{19B8F6BF-5375-455C-9EA6-DF929625EA0E}">
        <p15:presenceInfo xmlns:p15="http://schemas.microsoft.com/office/powerpoint/2012/main" userId="User" providerId="None"/>
      </p:ext>
    </p:extLst>
  </p:cmAuthor>
  <p:cmAuthor id="2" name="punyawee" initials="p" lastIdx="1" clrIdx="1">
    <p:extLst>
      <p:ext uri="{19B8F6BF-5375-455C-9EA6-DF929625EA0E}">
        <p15:presenceInfo xmlns:p15="http://schemas.microsoft.com/office/powerpoint/2012/main" userId="punyawe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669900"/>
    <a:srgbClr val="33CC33"/>
    <a:srgbClr val="292929"/>
    <a:srgbClr val="0000FF"/>
    <a:srgbClr val="99CCFF"/>
    <a:srgbClr val="FF3300"/>
    <a:srgbClr val="2D2D8A"/>
    <a:srgbClr val="BDDEFF"/>
    <a:srgbClr val="FF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DA37D80-6434-44D0-A028-1B22A696006F}" styleName="สไตล์สีอ่อน 3 - เน้น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16DA210-FB5B-4158-B5E0-FEB733F419BA}" styleName="สไตล์สีอ่อน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0660B408-B3CF-4A94-85FC-2B1E0A45F4A2}" styleName="สไตล์สีเข้ม 2 - เน้น 1/เน้น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1E4AEA4-8DFA-4A89-87EB-49C32662AFE0}" styleName="สไตล์สีปานกลาง 2 - เน้น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B4B98B0-60AC-42C2-AFA5-B58CD77FA1E5}" styleName="สไตล์สีอ่อน 1 - เน้น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63" autoAdjust="0"/>
    <p:restoredTop sz="94291" autoAdjust="0"/>
  </p:normalViewPr>
  <p:slideViewPr>
    <p:cSldViewPr>
      <p:cViewPr varScale="1">
        <p:scale>
          <a:sx n="86" d="100"/>
          <a:sy n="86" d="100"/>
        </p:scale>
        <p:origin x="326" y="48"/>
      </p:cViewPr>
      <p:guideLst>
        <p:guide orient="horz" pos="2205"/>
        <p:guide pos="379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presProps" Target="pres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viewProps" Target="viewProp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20" Type="http://schemas.openxmlformats.org/officeDocument/2006/relationships/slide" Target="slides/slide17.xml"/><Relationship Id="rId41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ชุดข้อมูล 1</c:v>
                </c:pt>
              </c:strCache>
            </c:strRef>
          </c:tx>
          <c:spPr>
            <a:solidFill>
              <a:srgbClr val="FF99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งบสูบน้ำ</c:v>
                </c:pt>
                <c:pt idx="1">
                  <c:v>บึงบอระเพ็ด</c:v>
                </c:pt>
                <c:pt idx="2">
                  <c:v>อ่างเก็บน้ำแม่รำพัน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18.5</c:v>
                </c:pt>
                <c:pt idx="1">
                  <c:v>4.16</c:v>
                </c:pt>
                <c:pt idx="2">
                  <c:v>0.46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DA5-4F93-B21F-544C57BA0FC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ชุดข้อมูล 2</c:v>
                </c:pt>
              </c:strCache>
            </c:strRef>
          </c:tx>
          <c:spPr>
            <a:solidFill>
              <a:srgbClr val="FFCC99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งบสูบน้ำ</c:v>
                </c:pt>
                <c:pt idx="1">
                  <c:v>บึงบอระเพ็ด</c:v>
                </c:pt>
                <c:pt idx="2">
                  <c:v>อ่างเก็บน้ำแม่รำพัน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9.9</c:v>
                </c:pt>
                <c:pt idx="1">
                  <c:v>2.25</c:v>
                </c:pt>
                <c:pt idx="2">
                  <c:v>0.25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DA5-4F93-B21F-544C57BA0FC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568827039"/>
        <c:axId val="1112133743"/>
      </c:barChart>
      <c:catAx>
        <c:axId val="1568827039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112133743"/>
        <c:crosses val="autoZero"/>
        <c:auto val="1"/>
        <c:lblAlgn val="ctr"/>
        <c:lblOffset val="100"/>
        <c:noMultiLvlLbl val="0"/>
      </c:catAx>
      <c:valAx>
        <c:axId val="111213374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defRPr>
                </a:pPr>
                <a:r>
                  <a:rPr lang="th-TH" sz="1800" b="1">
                    <a:solidFill>
                      <a:schemeClr val="tx1"/>
                    </a:solidFill>
                  </a:rPr>
                  <a:t>ล้านบาท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800" b="1" i="0" u="none" strike="noStrike" kern="1200" baseline="0">
                  <a:solidFill>
                    <a:schemeClr val="tx1"/>
                  </a:solidFill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defRPr>
              </a:pPr>
              <a:endParaRPr lang="th-T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defRPr>
            </a:pPr>
            <a:endParaRPr lang="th-TH"/>
          </a:p>
        </c:txPr>
        <c:crossAx val="156882703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600">
          <a:latin typeface="TH SarabunPSK" panose="020B0500040200020003" pitchFamily="34" charset="-34"/>
          <a:cs typeface="TH SarabunPSK" panose="020B0500040200020003" pitchFamily="34" charset="-34"/>
        </a:defRPr>
      </a:pPr>
      <a:endParaRPr lang="th-TH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ชุดข้อมูล 1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H Sarabun New" panose="020B0500040200020003" pitchFamily="34" charset="-34"/>
                    <a:ea typeface="+mn-ea"/>
                    <a:cs typeface="TH Sarabun New" panose="020B0500040200020003" pitchFamily="34" charset="-34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งบสูบน้ำ</c:v>
                </c:pt>
                <c:pt idx="1">
                  <c:v>บึงบอระเพ็ด</c:v>
                </c:pt>
                <c:pt idx="2">
                  <c:v>อ่างเก็บน้ำแม่รำพัน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9.9</c:v>
                </c:pt>
                <c:pt idx="1">
                  <c:v>2.25</c:v>
                </c:pt>
                <c:pt idx="2">
                  <c:v>0.25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AC6-4D8E-9EEF-C94B8BB1BBD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ชุดข้อมูล 2</c:v>
                </c:pt>
              </c:strCache>
            </c:strRef>
          </c:tx>
          <c:spPr>
            <a:solidFill>
              <a:srgbClr val="BDDEF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H Sarabun New" panose="020B0500040200020003" pitchFamily="34" charset="-34"/>
                    <a:ea typeface="+mn-ea"/>
                    <a:cs typeface="TH Sarabun New" panose="020B0500040200020003" pitchFamily="34" charset="-34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งบสูบน้ำ</c:v>
                </c:pt>
                <c:pt idx="1">
                  <c:v>บึงบอระเพ็ด</c:v>
                </c:pt>
                <c:pt idx="2">
                  <c:v>อ่างเก็บน้ำแม่รำพัน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9.9</c:v>
                </c:pt>
                <c:pt idx="1">
                  <c:v>2.25</c:v>
                </c:pt>
                <c:pt idx="2">
                  <c:v>0.25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AC6-4D8E-9EEF-C94B8BB1BBD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568827039"/>
        <c:axId val="1112133743"/>
      </c:barChart>
      <c:catAx>
        <c:axId val="1568827039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112133743"/>
        <c:crosses val="autoZero"/>
        <c:auto val="1"/>
        <c:lblAlgn val="ctr"/>
        <c:lblOffset val="100"/>
        <c:noMultiLvlLbl val="0"/>
      </c:catAx>
      <c:valAx>
        <c:axId val="111213374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defRPr>
                </a:pPr>
                <a:r>
                  <a:rPr lang="th-TH" sz="1800" b="1" i="0" dirty="0">
                    <a:solidFill>
                      <a:schemeClr val="tx1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ล้านบาท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800" b="1" i="0" u="none" strike="noStrike" kern="1200" baseline="0">
                  <a:solidFill>
                    <a:schemeClr val="tx1"/>
                  </a:solidFill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defRPr>
              </a:pPr>
              <a:endParaRPr lang="th-T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H Sarabun New" panose="020B0500040200020003" pitchFamily="34" charset="-34"/>
                <a:ea typeface="+mn-ea"/>
                <a:cs typeface="TH Sarabun New" panose="020B0500040200020003" pitchFamily="34" charset="-34"/>
              </a:defRPr>
            </a:pPr>
            <a:endParaRPr lang="th-TH"/>
          </a:p>
        </c:txPr>
        <c:crossAx val="156882703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th-TH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colors2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6" y="1"/>
            <a:ext cx="2945659" cy="496333"/>
          </a:xfrm>
          <a:prstGeom prst="rect">
            <a:avLst/>
          </a:prstGeom>
        </p:spPr>
        <p:txBody>
          <a:bodyPr vert="horz" lIns="93585" tIns="46793" rIns="93585" bIns="46793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7" y="1"/>
            <a:ext cx="2945659" cy="496333"/>
          </a:xfrm>
          <a:prstGeom prst="rect">
            <a:avLst/>
          </a:prstGeom>
        </p:spPr>
        <p:txBody>
          <a:bodyPr vert="horz" lIns="93585" tIns="46793" rIns="93585" bIns="46793" rtlCol="0"/>
          <a:lstStyle>
            <a:lvl1pPr algn="r">
              <a:defRPr sz="1200"/>
            </a:lvl1pPr>
          </a:lstStyle>
          <a:p>
            <a:fld id="{E65ECA38-5577-42E9-9484-881261B58AF6}" type="datetimeFigureOut">
              <a:rPr lang="en-US" smtClean="0"/>
              <a:pPr/>
              <a:t>11/2/2020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5250" y="747713"/>
            <a:ext cx="6607175" cy="37163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585" tIns="46793" rIns="93585" bIns="46793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9" y="4715157"/>
            <a:ext cx="5438140" cy="4466988"/>
          </a:xfrm>
          <a:prstGeom prst="rect">
            <a:avLst/>
          </a:prstGeom>
        </p:spPr>
        <p:txBody>
          <a:bodyPr vert="horz" lIns="93585" tIns="46793" rIns="93585" bIns="46793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6" y="9428584"/>
            <a:ext cx="2945659" cy="496333"/>
          </a:xfrm>
          <a:prstGeom prst="rect">
            <a:avLst/>
          </a:prstGeom>
        </p:spPr>
        <p:txBody>
          <a:bodyPr vert="horz" lIns="93585" tIns="46793" rIns="93585" bIns="46793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7" y="9428584"/>
            <a:ext cx="2945659" cy="496333"/>
          </a:xfrm>
          <a:prstGeom prst="rect">
            <a:avLst/>
          </a:prstGeom>
        </p:spPr>
        <p:txBody>
          <a:bodyPr vert="horz" lIns="93585" tIns="46793" rIns="93585" bIns="46793" rtlCol="0" anchor="b"/>
          <a:lstStyle>
            <a:lvl1pPr algn="r">
              <a:defRPr sz="1200"/>
            </a:lvl1pPr>
          </a:lstStyle>
          <a:p>
            <a:fld id="{EC7B9207-34CE-4068-8E13-7E95E86A19B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9839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6838" y="747713"/>
            <a:ext cx="6613525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2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defTabSz="939893"/>
            <a:endParaRPr lang="en-US" dirty="0">
              <a:cs typeface="Cordia New" pitchFamily="34" charset="-34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A536F381-0214-4E4A-BF76-2D5171D9BD83}" type="datetimeFigureOut">
              <a:rPr lang="en-US" smtClean="0"/>
              <a:pPr/>
              <a:t>11/2/2020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C97E090-98D1-4A65-9AD5-4625BE5812D6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8" name="Header Placeholder 7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Supapap's Public Presentation</a:t>
            </a:r>
          </a:p>
        </p:txBody>
      </p:sp>
    </p:spTree>
    <p:extLst>
      <p:ext uri="{BB962C8B-B14F-4D97-AF65-F5344CB8AC3E}">
        <p14:creationId xmlns:p14="http://schemas.microsoft.com/office/powerpoint/2010/main" val="8745471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180975" y="836613"/>
            <a:ext cx="7402513" cy="41656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3976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704006" y="5276081"/>
            <a:ext cx="5628870" cy="5002341"/>
          </a:xfrm>
          <a:noFill/>
        </p:spPr>
        <p:txBody>
          <a:bodyPr lIns="96996" tIns="48496" rIns="96996" bIns="48496"/>
          <a:lstStyle/>
          <a:p>
            <a:endParaRPr lang="en-US" dirty="0">
              <a:cs typeface="Cordia New" pitchFamily="34" charset="-34"/>
            </a:endParaRPr>
          </a:p>
        </p:txBody>
      </p:sp>
      <p:sp>
        <p:nvSpPr>
          <p:cNvPr id="13" name="Date Placeholder 1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defTabSz="998121">
              <a:defRPr/>
            </a:pPr>
            <a:fld id="{A536F381-0214-4E4A-BF76-2D5171D9BD83}" type="datetimeFigureOut">
              <a:rPr lang="en-US">
                <a:solidFill>
                  <a:prstClr val="black"/>
                </a:solidFill>
                <a:latin typeface="Calibri"/>
              </a:rPr>
              <a:pPr defTabSz="998121">
                <a:defRPr/>
              </a:pPr>
              <a:t>11/2/2020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998121">
              <a:defRPr/>
            </a:pPr>
            <a:fld id="{4C97E090-98D1-4A65-9AD5-4625BE5812D6}" type="slidenum">
              <a:rPr lang="en-US">
                <a:solidFill>
                  <a:prstClr val="black"/>
                </a:solidFill>
                <a:latin typeface="Calibri"/>
              </a:rPr>
              <a:pPr defTabSz="998121">
                <a:defRPr/>
              </a:pPr>
              <a:t>7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 defTabSz="998121">
              <a:defRPr/>
            </a:pPr>
            <a:r>
              <a:rPr lang="en-US">
                <a:solidFill>
                  <a:prstClr val="black"/>
                </a:solidFill>
                <a:latin typeface="Calibri"/>
              </a:rPr>
              <a:t>Supapap's Public Presentation</a:t>
            </a:r>
          </a:p>
        </p:txBody>
      </p:sp>
    </p:spTree>
    <p:extLst>
      <p:ext uri="{BB962C8B-B14F-4D97-AF65-F5344CB8AC3E}">
        <p14:creationId xmlns:p14="http://schemas.microsoft.com/office/powerpoint/2010/main" val="3318348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6200" y="741363"/>
            <a:ext cx="6564313" cy="369252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3976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671827" y="4679221"/>
            <a:ext cx="5371608" cy="4436449"/>
          </a:xfrm>
          <a:noFill/>
        </p:spPr>
        <p:txBody>
          <a:bodyPr lIns="88728" tIns="44362" rIns="88728" bIns="44362"/>
          <a:lstStyle/>
          <a:p>
            <a:endParaRPr lang="en-US" dirty="0">
              <a:cs typeface="Cordia New" pitchFamily="34" charset="-34"/>
            </a:endParaRPr>
          </a:p>
        </p:txBody>
      </p:sp>
      <p:sp>
        <p:nvSpPr>
          <p:cNvPr id="13" name="Date Placeholder 1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A536F381-0214-4E4A-BF76-2D5171D9BD83}" type="datetimeFigureOut">
              <a:rPr lang="en-US" smtClean="0">
                <a:solidFill>
                  <a:prstClr val="black"/>
                </a:solidFill>
              </a:rPr>
              <a:pPr>
                <a:defRPr/>
              </a:pPr>
              <a:t>11/2/2020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C97E090-98D1-4A65-9AD5-4625BE5812D6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8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black"/>
                </a:solidFill>
              </a:rPr>
              <a:t>Supapap's Public Presentation</a:t>
            </a:r>
          </a:p>
        </p:txBody>
      </p:sp>
    </p:spTree>
    <p:extLst>
      <p:ext uri="{BB962C8B-B14F-4D97-AF65-F5344CB8AC3E}">
        <p14:creationId xmlns:p14="http://schemas.microsoft.com/office/powerpoint/2010/main" val="4444070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180975" y="836613"/>
            <a:ext cx="7402513" cy="41656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3976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704006" y="5276081"/>
            <a:ext cx="5628870" cy="5002341"/>
          </a:xfrm>
          <a:noFill/>
        </p:spPr>
        <p:txBody>
          <a:bodyPr lIns="96996" tIns="48496" rIns="96996" bIns="48496"/>
          <a:lstStyle/>
          <a:p>
            <a:endParaRPr lang="en-US" dirty="0">
              <a:cs typeface="Cordia New" pitchFamily="34" charset="-34"/>
            </a:endParaRPr>
          </a:p>
        </p:txBody>
      </p:sp>
      <p:sp>
        <p:nvSpPr>
          <p:cNvPr id="13" name="Date Placeholder 1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defTabSz="998121">
              <a:defRPr/>
            </a:pPr>
            <a:fld id="{A536F381-0214-4E4A-BF76-2D5171D9BD83}" type="datetimeFigureOut">
              <a:rPr lang="en-US">
                <a:solidFill>
                  <a:prstClr val="black"/>
                </a:solidFill>
                <a:latin typeface="Calibri"/>
              </a:rPr>
              <a:pPr defTabSz="998121">
                <a:defRPr/>
              </a:pPr>
              <a:t>11/2/2020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998121">
              <a:defRPr/>
            </a:pPr>
            <a:fld id="{4C97E090-98D1-4A65-9AD5-4625BE5812D6}" type="slidenum">
              <a:rPr lang="en-US">
                <a:solidFill>
                  <a:prstClr val="black"/>
                </a:solidFill>
                <a:latin typeface="Calibri"/>
              </a:rPr>
              <a:pPr defTabSz="998121">
                <a:defRPr/>
              </a:pPr>
              <a:t>11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 defTabSz="998121">
              <a:defRPr/>
            </a:pPr>
            <a:r>
              <a:rPr lang="en-US">
                <a:solidFill>
                  <a:prstClr val="black"/>
                </a:solidFill>
                <a:latin typeface="Calibri"/>
              </a:rPr>
              <a:t>Supapap's Public Presentation</a:t>
            </a:r>
          </a:p>
        </p:txBody>
      </p:sp>
    </p:spTree>
    <p:extLst>
      <p:ext uri="{BB962C8B-B14F-4D97-AF65-F5344CB8AC3E}">
        <p14:creationId xmlns:p14="http://schemas.microsoft.com/office/powerpoint/2010/main" val="37327141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180975" y="836613"/>
            <a:ext cx="7402513" cy="41656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3976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704006" y="5276081"/>
            <a:ext cx="5628870" cy="5002341"/>
          </a:xfrm>
          <a:noFill/>
        </p:spPr>
        <p:txBody>
          <a:bodyPr lIns="96996" tIns="48496" rIns="96996" bIns="48496"/>
          <a:lstStyle/>
          <a:p>
            <a:endParaRPr lang="en-US" dirty="0">
              <a:cs typeface="Cordia New" pitchFamily="34" charset="-34"/>
            </a:endParaRPr>
          </a:p>
        </p:txBody>
      </p:sp>
      <p:sp>
        <p:nvSpPr>
          <p:cNvPr id="13" name="Date Placeholder 1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defTabSz="998121">
              <a:defRPr/>
            </a:pPr>
            <a:fld id="{A536F381-0214-4E4A-BF76-2D5171D9BD83}" type="datetimeFigureOut">
              <a:rPr lang="en-US">
                <a:solidFill>
                  <a:prstClr val="black"/>
                </a:solidFill>
                <a:latin typeface="Calibri"/>
              </a:rPr>
              <a:pPr defTabSz="998121">
                <a:defRPr/>
              </a:pPr>
              <a:t>11/2/2020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998121">
              <a:defRPr/>
            </a:pPr>
            <a:fld id="{4C97E090-98D1-4A65-9AD5-4625BE5812D6}" type="slidenum">
              <a:rPr lang="en-US">
                <a:solidFill>
                  <a:prstClr val="black"/>
                </a:solidFill>
                <a:latin typeface="Calibri"/>
              </a:rPr>
              <a:pPr defTabSz="998121">
                <a:defRPr/>
              </a:pPr>
              <a:t>12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 defTabSz="998121">
              <a:defRPr/>
            </a:pPr>
            <a:r>
              <a:rPr lang="en-US">
                <a:solidFill>
                  <a:prstClr val="black"/>
                </a:solidFill>
                <a:latin typeface="Calibri"/>
              </a:rPr>
              <a:t>Supapap's Public Presentation</a:t>
            </a:r>
          </a:p>
        </p:txBody>
      </p:sp>
    </p:spTree>
    <p:extLst>
      <p:ext uri="{BB962C8B-B14F-4D97-AF65-F5344CB8AC3E}">
        <p14:creationId xmlns:p14="http://schemas.microsoft.com/office/powerpoint/2010/main" val="25886213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7"/>
          <p:cNvSpPr txBox="1">
            <a:spLocks noGrp="1" noChangeArrowheads="1"/>
          </p:cNvSpPr>
          <p:nvPr/>
        </p:nvSpPr>
        <p:spPr bwMode="auto">
          <a:xfrm>
            <a:off x="3851814" y="9427768"/>
            <a:ext cx="2944342" cy="497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609" tIns="45302" rIns="90609" bIns="45302" anchor="b"/>
          <a:lstStyle/>
          <a:p>
            <a:pPr algn="r" defTabSz="905977" fontAlgn="base">
              <a:spcBef>
                <a:spcPct val="0"/>
              </a:spcBef>
              <a:spcAft>
                <a:spcPct val="0"/>
              </a:spcAft>
            </a:pPr>
            <a:fld id="{BA3C26EC-C37E-4EB6-8225-30952433801D}" type="slidenum">
              <a:rPr lang="en-US" sz="1100">
                <a:solidFill>
                  <a:srgbClr val="000000"/>
                </a:solidFill>
                <a:latin typeface="Arial" pitchFamily="34" charset="0"/>
                <a:cs typeface="Angsana New" pitchFamily="18" charset="-34"/>
              </a:rPr>
              <a:pPr algn="r" defTabSz="905977" fontAlgn="base">
                <a:spcBef>
                  <a:spcPct val="0"/>
                </a:spcBef>
                <a:spcAft>
                  <a:spcPct val="0"/>
                </a:spcAft>
              </a:pPr>
              <a:t>36</a:t>
            </a:fld>
            <a:endParaRPr lang="th-TH" sz="1100" dirty="0">
              <a:solidFill>
                <a:srgbClr val="000000"/>
              </a:solidFill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123907" name="Rectangle 7"/>
          <p:cNvSpPr txBox="1">
            <a:spLocks noGrp="1" noChangeArrowheads="1"/>
          </p:cNvSpPr>
          <p:nvPr/>
        </p:nvSpPr>
        <p:spPr bwMode="auto">
          <a:xfrm>
            <a:off x="3853334" y="9427768"/>
            <a:ext cx="2942822" cy="497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62" tIns="45680" rIns="91362" bIns="45680" anchor="b"/>
          <a:lstStyle/>
          <a:p>
            <a:pPr algn="r" defTabSz="913479" fontAlgn="base">
              <a:spcBef>
                <a:spcPct val="0"/>
              </a:spcBef>
              <a:spcAft>
                <a:spcPct val="0"/>
              </a:spcAft>
            </a:pPr>
            <a:fld id="{E8F97ADA-438E-4D56-ADCE-5BEBE34C8178}" type="slidenum">
              <a:rPr lang="en-GB" sz="110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pPr algn="r" defTabSz="913479" fontAlgn="base">
                <a:spcBef>
                  <a:spcPct val="0"/>
                </a:spcBef>
                <a:spcAft>
                  <a:spcPct val="0"/>
                </a:spcAft>
              </a:pPr>
              <a:t>36</a:t>
            </a:fld>
            <a:endParaRPr lang="en-GB" sz="11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390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5250" y="747713"/>
            <a:ext cx="6607175" cy="371633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390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0985" y="4713115"/>
            <a:ext cx="5435708" cy="4468296"/>
          </a:xfrm>
          <a:noFill/>
        </p:spPr>
        <p:txBody>
          <a:bodyPr wrap="square" lIns="91362" tIns="45680" rIns="91362" bIns="4568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z="1700" dirty="0">
              <a:cs typeface="Cord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4236775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914400" y="2130437"/>
            <a:ext cx="10363200" cy="1470025"/>
          </a:xfrm>
        </p:spPr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/>
              <a:t>คลิกเพื่อแก้ไขลักษณะชื่อเรื่องรองต้นแบบ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Gulim" pitchFamily="34" charset="-127"/>
                <a:ea typeface="Gulim" pitchFamily="34" charset="-127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Gulim" pitchFamily="34" charset="-127"/>
                <a:ea typeface="Gulim" pitchFamily="34" charset="-127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3600" b="1">
                <a:latin typeface="TH SarabunPSK" pitchFamily="34" charset="-34"/>
                <a:ea typeface="+mn-ea"/>
                <a:cs typeface="TH SarabunPSK" pitchFamily="34" charset="-34"/>
              </a:defRPr>
            </a:lvl1pPr>
          </a:lstStyle>
          <a:p>
            <a:pPr>
              <a:defRPr/>
            </a:pPr>
            <a:fld id="{3C739C86-A7C3-422C-B0DD-DDD9ECE7860A}" type="slidenum">
              <a:rPr lang="th-TH" smtClean="0"/>
              <a:pPr>
                <a:defRPr/>
              </a:pPr>
              <a:t>‹#›</a:t>
            </a:fld>
            <a:endParaRPr lang="th-TH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Gulim" pitchFamily="34" charset="-127"/>
                <a:ea typeface="Gulim" pitchFamily="34" charset="-127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Gulim" pitchFamily="34" charset="-127"/>
                <a:ea typeface="Gulim" pitchFamily="34" charset="-127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Gulim" pitchFamily="34" charset="-127"/>
                <a:ea typeface="+mn-ea"/>
              </a:defRPr>
            </a:lvl1pPr>
          </a:lstStyle>
          <a:p>
            <a:pPr>
              <a:defRPr/>
            </a:pPr>
            <a:fld id="{A1AAA079-E7AC-4AE1-90F6-ADD8C90E5616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8839200" y="274647"/>
            <a:ext cx="2743200" cy="5851525"/>
          </a:xfrm>
        </p:spPr>
        <p:txBody>
          <a:bodyPr vert="eaVert"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609600" y="274647"/>
            <a:ext cx="8026400" cy="5851525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Gulim" pitchFamily="34" charset="-127"/>
                <a:ea typeface="Gulim" pitchFamily="34" charset="-127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Gulim" pitchFamily="34" charset="-127"/>
                <a:ea typeface="Gulim" pitchFamily="34" charset="-127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Gulim" pitchFamily="34" charset="-127"/>
                <a:ea typeface="+mn-ea"/>
              </a:defRPr>
            </a:lvl1pPr>
          </a:lstStyle>
          <a:p>
            <a:pPr>
              <a:defRPr/>
            </a:pPr>
            <a:fld id="{81E28BF6-9712-4934-935B-9621D2002042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 userDrawn="1"/>
        </p:nvSpPr>
        <p:spPr bwMode="auto">
          <a:xfrm>
            <a:off x="0" y="3305175"/>
            <a:ext cx="12192000" cy="76200"/>
          </a:xfrm>
          <a:prstGeom prst="rect">
            <a:avLst/>
          </a:prstGeom>
          <a:solidFill>
            <a:srgbClr val="ADCCEB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1800" b="1">
              <a:solidFill>
                <a:srgbClr val="000000"/>
              </a:solidFill>
              <a:latin typeface="Times New Roman" pitchFamily="18" charset="0"/>
              <a:cs typeface="Browallia New" pitchFamily="34" charset="-34"/>
            </a:endParaRPr>
          </a:p>
        </p:txBody>
      </p:sp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2162175"/>
            <a:ext cx="12192000" cy="1143000"/>
          </a:xfrm>
          <a:prstGeom prst="rect">
            <a:avLst/>
          </a:prstGeom>
          <a:gradFill rotWithShape="1">
            <a:gsLst>
              <a:gs pos="0">
                <a:srgbClr val="000099">
                  <a:gamma/>
                  <a:shade val="42353"/>
                  <a:invGamma/>
                </a:srgbClr>
              </a:gs>
              <a:gs pos="100000">
                <a:srgbClr val="000099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1800" b="1">
              <a:solidFill>
                <a:srgbClr val="000000"/>
              </a:solidFill>
              <a:latin typeface="Times New Roman" pitchFamily="18" charset="0"/>
              <a:cs typeface="Browallia New" pitchFamily="34" charset="-34"/>
            </a:endParaRPr>
          </a:p>
        </p:txBody>
      </p:sp>
      <p:sp>
        <p:nvSpPr>
          <p:cNvPr id="6" name="Rectangle 12"/>
          <p:cNvSpPr>
            <a:spLocks noChangeArrowheads="1"/>
          </p:cNvSpPr>
          <p:nvPr userDrawn="1"/>
        </p:nvSpPr>
        <p:spPr bwMode="auto">
          <a:xfrm>
            <a:off x="4064000" y="6567488"/>
            <a:ext cx="8128000" cy="304800"/>
          </a:xfrm>
          <a:prstGeom prst="rect">
            <a:avLst/>
          </a:prstGeom>
          <a:solidFill>
            <a:srgbClr val="29292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1800" b="1">
              <a:solidFill>
                <a:srgbClr val="000000"/>
              </a:solidFill>
              <a:latin typeface="Times New Roman" pitchFamily="18" charset="0"/>
              <a:cs typeface="Browallia New" pitchFamily="34" charset="-34"/>
            </a:endParaRP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ctrTitle"/>
          </p:nvPr>
        </p:nvSpPr>
        <p:spPr>
          <a:xfrm>
            <a:off x="2540000" y="2133600"/>
            <a:ext cx="8940800" cy="1162050"/>
          </a:xfrm>
        </p:spPr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Font typeface="Sylfaen" pitchFamily="18" charset="0"/>
              <a:buNone/>
              <a:defRPr/>
            </a:lvl1pPr>
          </a:lstStyle>
          <a:p>
            <a:r>
              <a:rPr lang="en-GB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84910EE1-A1F9-448E-BBBA-1128097EAFA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5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7C24CFE5-D82D-4F8B-B63E-9DBF9838F94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066800"/>
            <a:ext cx="5537200" cy="5334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48400" y="1066800"/>
            <a:ext cx="5537200" cy="5334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E19590CD-1362-4873-A31A-226C4E106D4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0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E26F0322-E9AF-471C-ADCB-1F1ECE7D51B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8D13DFE0-C151-40F8-85CE-F0DB5A1B387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648E034F-C11F-415D-AE9D-DA896267A1A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6" y="273055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4218808E-0D6A-4A1C-888E-4646A72CBC2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Gulim" pitchFamily="34" charset="-127"/>
                <a:ea typeface="Gulim" pitchFamily="34" charset="-127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Gulim" pitchFamily="34" charset="-127"/>
                <a:ea typeface="Gulim" pitchFamily="34" charset="-127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Gulim" pitchFamily="34" charset="-127"/>
                <a:ea typeface="+mn-ea"/>
              </a:defRPr>
            </a:lvl1pPr>
          </a:lstStyle>
          <a:p>
            <a:pPr>
              <a:defRPr/>
            </a:pPr>
            <a:fld id="{2851E942-C781-4439-B1C3-D6183B9F74EB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2B1F3E13-DD55-4AFD-9065-CA26C03CFF6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CD70C3EE-0B32-4339-AEDD-0553DF271F3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69400" y="76200"/>
            <a:ext cx="3022600" cy="63246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1600" y="76200"/>
            <a:ext cx="8864600" cy="63246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4356256E-33AF-4744-AA38-2B00CDAB9FD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th-TH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066800"/>
            <a:ext cx="5537200" cy="5334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48400" y="1066800"/>
            <a:ext cx="5537200" cy="5334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963084" y="4406904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963084" y="2906720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Gulim" pitchFamily="34" charset="-127"/>
                <a:ea typeface="Gulim" pitchFamily="34" charset="-127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Gulim" pitchFamily="34" charset="-127"/>
                <a:ea typeface="Gulim" pitchFamily="34" charset="-127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Gulim" pitchFamily="34" charset="-127"/>
                <a:ea typeface="+mn-ea"/>
              </a:defRPr>
            </a:lvl1pPr>
          </a:lstStyle>
          <a:p>
            <a:pPr>
              <a:defRPr/>
            </a:pPr>
            <a:fld id="{9C81D8C5-4EC4-4AD9-9D85-28E6939BF515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52467" y="63500"/>
            <a:ext cx="3022600" cy="63373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4667" y="63500"/>
            <a:ext cx="8864600" cy="63373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Gulim" pitchFamily="34" charset="-127"/>
                <a:ea typeface="Gulim" pitchFamily="34" charset="-127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Gulim" pitchFamily="34" charset="-127"/>
                <a:ea typeface="Gulim" pitchFamily="34" charset="-127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Gulim" pitchFamily="34" charset="-127"/>
                <a:ea typeface="+mn-ea"/>
              </a:defRPr>
            </a:lvl1pPr>
          </a:lstStyle>
          <a:p>
            <a:pPr>
              <a:defRPr/>
            </a:pPr>
            <a:fld id="{DD7334C0-752D-4392-A2A9-B5C3DCBC2F6E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609604" y="1535116"/>
            <a:ext cx="5386917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609604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6193380" y="1535116"/>
            <a:ext cx="538903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619338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Gulim" pitchFamily="34" charset="-127"/>
                <a:ea typeface="Gulim" pitchFamily="34" charset="-127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Gulim" pitchFamily="34" charset="-127"/>
                <a:ea typeface="Gulim" pitchFamily="34" charset="-127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Gulim" pitchFamily="34" charset="-127"/>
                <a:ea typeface="+mn-ea"/>
              </a:defRPr>
            </a:lvl1pPr>
          </a:lstStyle>
          <a:p>
            <a:pPr>
              <a:defRPr/>
            </a:pPr>
            <a:fld id="{F7C1A938-9752-4D8A-B053-A6BDB0FEFBFA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Gulim" pitchFamily="34" charset="-127"/>
                <a:ea typeface="Gulim" pitchFamily="34" charset="-127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Gulim" pitchFamily="34" charset="-127"/>
                <a:ea typeface="Gulim" pitchFamily="34" charset="-127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Gulim" pitchFamily="34" charset="-127"/>
                <a:ea typeface="+mn-ea"/>
              </a:defRPr>
            </a:lvl1pPr>
          </a:lstStyle>
          <a:p>
            <a:pPr>
              <a:defRPr/>
            </a:pPr>
            <a:fld id="{D52C2EC1-AC98-4B9C-A33E-19DC66B72EA3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Gulim" pitchFamily="34" charset="-127"/>
                <a:ea typeface="Gulim" pitchFamily="34" charset="-127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Gulim" pitchFamily="34" charset="-127"/>
                <a:ea typeface="Gulim" pitchFamily="34" charset="-127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Gulim" pitchFamily="34" charset="-127"/>
                <a:ea typeface="+mn-ea"/>
              </a:defRPr>
            </a:lvl1pPr>
          </a:lstStyle>
          <a:p>
            <a:pPr>
              <a:defRPr/>
            </a:pPr>
            <a:fld id="{6E9CCF8B-1E18-4E5C-A98F-4C968DC9DCBD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09619" y="273052"/>
            <a:ext cx="4011084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766751" y="273063"/>
            <a:ext cx="681566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609619" y="1435104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Gulim" pitchFamily="34" charset="-127"/>
                <a:ea typeface="Gulim" pitchFamily="34" charset="-127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Gulim" pitchFamily="34" charset="-127"/>
                <a:ea typeface="Gulim" pitchFamily="34" charset="-127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Gulim" pitchFamily="34" charset="-127"/>
                <a:ea typeface="+mn-ea"/>
              </a:defRPr>
            </a:lvl1pPr>
          </a:lstStyle>
          <a:p>
            <a:pPr>
              <a:defRPr/>
            </a:pPr>
            <a:fld id="{4F28EAB0-814D-44DE-A3F8-1CF7FC73E819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389717" y="4800604"/>
            <a:ext cx="73152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2389717" y="5367348"/>
            <a:ext cx="73152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Gulim" pitchFamily="34" charset="-127"/>
                <a:ea typeface="Gulim" pitchFamily="34" charset="-127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Gulim" pitchFamily="34" charset="-127"/>
                <a:ea typeface="Gulim" pitchFamily="34" charset="-127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Gulim" pitchFamily="34" charset="-127"/>
                <a:ea typeface="+mn-ea"/>
              </a:defRPr>
            </a:lvl1pPr>
          </a:lstStyle>
          <a:p>
            <a:pPr>
              <a:defRPr/>
            </a:pPr>
            <a:fld id="{B286E44E-F6A7-4B1E-B0B2-31B6325F3C26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ตัวยึดชื่อเรื่อง 1"/>
          <p:cNvSpPr>
            <a:spLocks noGrp="1"/>
          </p:cNvSpPr>
          <p:nvPr>
            <p:ph type="title"/>
          </p:nvPr>
        </p:nvSpPr>
        <p:spPr bwMode="auto">
          <a:xfrm>
            <a:off x="609600" y="274639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1027" name="ตัวยึดข้อความ 2"/>
          <p:cNvSpPr>
            <a:spLocks noGrp="1"/>
          </p:cNvSpPr>
          <p:nvPr>
            <p:ph type="body" idx="1"/>
          </p:nvPr>
        </p:nvSpPr>
        <p:spPr bwMode="auto">
          <a:xfrm>
            <a:off x="609600" y="1600204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609600" y="6356355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4165600" y="6356355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8737600" y="6356355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latin typeface="Calibri" pitchFamily="34" charset="0"/>
                <a:ea typeface="Gulim" pitchFamily="34" charset="-127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45B4C03-1FB4-4C60-AE04-075319A64E60}" type="slidenum">
              <a:rPr lang="th-TH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algun Gothic" pitchFamily="34" charset="-127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algun Gothic" pitchFamily="34" charset="-127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algun Gothic" pitchFamily="34" charset="-127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algun Gothic" pitchFamily="34" charset="-127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algun Gothic" pitchFamily="34" charset="-127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algun Gothic" pitchFamily="34" charset="-127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algun Gothic" pitchFamily="34" charset="-127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algun Gothic" pitchFamily="34" charset="-127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algun Gothic" pitchFamily="34" charset="-127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Malgun Gothic" pitchFamily="34" charset="-127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Malgun Gothic" pitchFamily="34" charset="-127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Malgun Gothic" pitchFamily="34" charset="-127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Malgun Gothic" pitchFamily="34" charset="-127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Malgun Gothic" pitchFamily="34" charset="-127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914400"/>
            <a:ext cx="12192000" cy="76200"/>
          </a:xfrm>
          <a:prstGeom prst="rect">
            <a:avLst/>
          </a:prstGeom>
          <a:solidFill>
            <a:srgbClr val="ADCCEB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1800" b="1">
              <a:solidFill>
                <a:srgbClr val="000000"/>
              </a:solidFill>
              <a:latin typeface="Times New Roman" pitchFamily="18" charset="0"/>
              <a:cs typeface="Browallia New" pitchFamily="34" charset="-34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4064000" y="6567488"/>
            <a:ext cx="8128000" cy="304800"/>
          </a:xfrm>
          <a:prstGeom prst="rect">
            <a:avLst/>
          </a:prstGeom>
          <a:solidFill>
            <a:srgbClr val="29292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1800" b="1">
              <a:solidFill>
                <a:srgbClr val="000000"/>
              </a:solidFill>
              <a:latin typeface="Times New Roman" pitchFamily="18" charset="0"/>
              <a:cs typeface="Browallia New" pitchFamily="34" charset="-34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12192000" cy="914400"/>
          </a:xfrm>
          <a:prstGeom prst="rect">
            <a:avLst/>
          </a:prstGeom>
          <a:gradFill rotWithShape="1">
            <a:gsLst>
              <a:gs pos="0">
                <a:srgbClr val="000099">
                  <a:gamma/>
                  <a:shade val="42353"/>
                  <a:invGamma/>
                </a:srgbClr>
              </a:gs>
              <a:gs pos="100000">
                <a:srgbClr val="000099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1800" b="1">
              <a:solidFill>
                <a:srgbClr val="000000"/>
              </a:solidFill>
              <a:latin typeface="Times New Roman" pitchFamily="18" charset="0"/>
              <a:cs typeface="Browallia New" pitchFamily="34" charset="-34"/>
            </a:endParaRPr>
          </a:p>
        </p:txBody>
      </p:sp>
      <p:sp>
        <p:nvSpPr>
          <p:cNvPr id="819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1600" y="76200"/>
            <a:ext cx="12090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819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000" y="1066800"/>
            <a:ext cx="112776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347200" y="6538913"/>
            <a:ext cx="284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cs typeface="Arial" charset="0"/>
              </a:defRPr>
            </a:lvl1pPr>
          </a:lstStyle>
          <a:p>
            <a:pPr>
              <a:defRPr/>
            </a:pPr>
            <a:r>
              <a:rPr lang="en-GB"/>
              <a:t>Page </a:t>
            </a:r>
            <a:fld id="{4609932D-2CDA-4F58-A8F2-52DE8C323D3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9" r:id="rId1"/>
    <p:sldLayoutId id="2147483870" r:id="rId2"/>
    <p:sldLayoutId id="2147483871" r:id="rId3"/>
    <p:sldLayoutId id="2147483872" r:id="rId4"/>
    <p:sldLayoutId id="2147483873" r:id="rId5"/>
    <p:sldLayoutId id="2147483874" r:id="rId6"/>
    <p:sldLayoutId id="2147483875" r:id="rId7"/>
    <p:sldLayoutId id="2147483876" r:id="rId8"/>
    <p:sldLayoutId id="2147483877" r:id="rId9"/>
    <p:sldLayoutId id="2147483878" r:id="rId10"/>
    <p:sldLayoutId id="2147483879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Century Gothic" pitchFamily="34" charset="0"/>
          <a:cs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Century Gothic" pitchFamily="34" charset="0"/>
          <a:cs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Century Gothic" pitchFamily="34" charset="0"/>
          <a:cs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Century Gothic" pitchFamily="34" charset="0"/>
          <a:cs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Century Gothic" pitchFamily="34" charset="0"/>
          <a:cs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Century Gothic" pitchFamily="34" charset="0"/>
          <a:cs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Century Gothic" pitchFamily="34" charset="0"/>
          <a:cs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Century Gothic" pitchFamily="34" charset="0"/>
          <a:cs typeface="Arial" pitchFamily="34" charset="0"/>
        </a:defRPr>
      </a:lvl9pPr>
    </p:titleStyle>
    <p:bodyStyle>
      <a:lvl1pPr marL="342900" indent="-342900" algn="just" rtl="0" eaLnBrk="0" fontAlgn="base" hangingPunct="0">
        <a:spcBef>
          <a:spcPct val="35000"/>
        </a:spcBef>
        <a:spcAft>
          <a:spcPct val="0"/>
        </a:spcAft>
        <a:buClr>
          <a:srgbClr val="FF9933"/>
        </a:buClr>
        <a:buFont typeface="Sylfaen" pitchFamily="18" charset="0"/>
        <a:buChar char="●"/>
        <a:defRPr sz="1600" b="1">
          <a:solidFill>
            <a:srgbClr val="000099"/>
          </a:solidFill>
          <a:latin typeface="+mn-lt"/>
          <a:ea typeface="+mn-ea"/>
          <a:cs typeface="+mn-cs"/>
        </a:defRPr>
      </a:lvl1pPr>
      <a:lvl2pPr marL="742950" indent="-285750" algn="just" rtl="0" eaLnBrk="0" fontAlgn="base" hangingPunct="0">
        <a:spcBef>
          <a:spcPct val="35000"/>
        </a:spcBef>
        <a:spcAft>
          <a:spcPct val="0"/>
        </a:spcAft>
        <a:buClr>
          <a:srgbClr val="FF9933"/>
        </a:buClr>
        <a:buFont typeface="Century" pitchFamily="18" charset="0"/>
        <a:buChar char="▪"/>
        <a:defRPr sz="1600">
          <a:solidFill>
            <a:srgbClr val="000099"/>
          </a:solidFill>
          <a:latin typeface="+mn-lt"/>
          <a:cs typeface="+mn-cs"/>
        </a:defRPr>
      </a:lvl2pPr>
      <a:lvl3pPr marL="1143000" indent="-228600" algn="just" rtl="0" eaLnBrk="0" fontAlgn="base" hangingPunct="0">
        <a:spcBef>
          <a:spcPct val="35000"/>
        </a:spcBef>
        <a:spcAft>
          <a:spcPct val="0"/>
        </a:spcAft>
        <a:buChar char="•"/>
        <a:defRPr sz="1600">
          <a:solidFill>
            <a:srgbClr val="000099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00099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0099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rgbClr val="000099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rgbClr val="000099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rgbClr val="000099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rgbClr val="000099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>
            <a:spLocks noChangeArrowheads="1"/>
          </p:cNvSpPr>
          <p:nvPr userDrawn="1"/>
        </p:nvSpPr>
        <p:spPr bwMode="auto">
          <a:xfrm>
            <a:off x="0" y="3305175"/>
            <a:ext cx="12192000" cy="76200"/>
          </a:xfrm>
          <a:prstGeom prst="rect">
            <a:avLst/>
          </a:prstGeom>
          <a:solidFill>
            <a:srgbClr val="ADCCEB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th-TH" sz="2000" b="1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11" name="Rectangle 5"/>
          <p:cNvSpPr>
            <a:spLocks noChangeArrowheads="1"/>
          </p:cNvSpPr>
          <p:nvPr userDrawn="1"/>
        </p:nvSpPr>
        <p:spPr bwMode="auto">
          <a:xfrm>
            <a:off x="0" y="2162175"/>
            <a:ext cx="12192000" cy="1143000"/>
          </a:xfrm>
          <a:prstGeom prst="rect">
            <a:avLst/>
          </a:prstGeom>
          <a:gradFill rotWithShape="1">
            <a:gsLst>
              <a:gs pos="0">
                <a:srgbClr val="000099">
                  <a:gamma/>
                  <a:shade val="42353"/>
                  <a:invGamma/>
                </a:srgbClr>
              </a:gs>
              <a:gs pos="100000">
                <a:srgbClr val="000099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th-TH" sz="2000" b="1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12" name="Rectangle 12"/>
          <p:cNvSpPr>
            <a:spLocks noChangeArrowheads="1"/>
          </p:cNvSpPr>
          <p:nvPr userDrawn="1"/>
        </p:nvSpPr>
        <p:spPr bwMode="auto">
          <a:xfrm>
            <a:off x="0" y="6553200"/>
            <a:ext cx="12192000" cy="319088"/>
          </a:xfrm>
          <a:prstGeom prst="rect">
            <a:avLst/>
          </a:prstGeom>
          <a:solidFill>
            <a:srgbClr val="29292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th-TH" sz="2000" b="1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13" name="Rectangle 15"/>
          <p:cNvSpPr>
            <a:spLocks noChangeArrowheads="1"/>
          </p:cNvSpPr>
          <p:nvPr userDrawn="1"/>
        </p:nvSpPr>
        <p:spPr bwMode="auto">
          <a:xfrm>
            <a:off x="101600" y="6581778"/>
            <a:ext cx="70104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th-TH" sz="2800" b="1">
              <a:solidFill>
                <a:srgbClr val="FFFFFF"/>
              </a:solidFill>
              <a:latin typeface="Century Gothic" pitchFamily="34" charset="0"/>
              <a:cs typeface="Arial" pitchFamily="34" charset="0"/>
            </a:endParaRPr>
          </a:p>
        </p:txBody>
      </p:sp>
      <p:sp>
        <p:nvSpPr>
          <p:cNvPr id="81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4667" y="63500"/>
            <a:ext cx="12090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81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000" y="1066800"/>
            <a:ext cx="112776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7" r:id="rId1"/>
    <p:sldLayoutId id="2147483918" r:id="rId2"/>
    <p:sldLayoutId id="2147483919" r:id="rId3"/>
    <p:sldLayoutId id="2147483920" r:id="rId4"/>
    <p:sldLayoutId id="2147483921" r:id="rId5"/>
    <p:sldLayoutId id="2147483922" r:id="rId6"/>
    <p:sldLayoutId id="2147483923" r:id="rId7"/>
    <p:sldLayoutId id="2147483924" r:id="rId8"/>
    <p:sldLayoutId id="2147483925" r:id="rId9"/>
    <p:sldLayoutId id="2147483926" r:id="rId10"/>
    <p:sldLayoutId id="2147483927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Century Gothic" pitchFamily="34" charset="0"/>
          <a:cs typeface="Angsana New" pitchFamily="18" charset="-34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Century Gothic" pitchFamily="34" charset="0"/>
          <a:cs typeface="Angsana New" pitchFamily="18" charset="-34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Century Gothic" pitchFamily="34" charset="0"/>
          <a:cs typeface="Angsana New" pitchFamily="18" charset="-34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Century Gothic" pitchFamily="34" charset="0"/>
          <a:cs typeface="Angsana New" pitchFamily="18" charset="-34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Century Gothic" pitchFamily="34" charset="0"/>
          <a:cs typeface="Angsana New" pitchFamily="18" charset="-34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Century Gothic" pitchFamily="34" charset="0"/>
          <a:cs typeface="Angsana New" pitchFamily="18" charset="-34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Century Gothic" pitchFamily="34" charset="0"/>
          <a:cs typeface="Angsana New" pitchFamily="18" charset="-34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Century Gothic" pitchFamily="34" charset="0"/>
          <a:cs typeface="Angsana New" pitchFamily="18" charset="-34"/>
        </a:defRPr>
      </a:lvl9pPr>
    </p:titleStyle>
    <p:bodyStyle>
      <a:lvl1pPr marL="342900" indent="-342900" algn="just" rtl="0" eaLnBrk="0" fontAlgn="base" hangingPunct="0">
        <a:spcBef>
          <a:spcPct val="35000"/>
        </a:spcBef>
        <a:spcAft>
          <a:spcPct val="0"/>
        </a:spcAft>
        <a:buClr>
          <a:srgbClr val="FF9933"/>
        </a:buClr>
        <a:buFont typeface="Sylfaen" pitchFamily="18" charset="0"/>
        <a:buChar char="●"/>
        <a:defRPr sz="1600" b="1">
          <a:solidFill>
            <a:srgbClr val="000099"/>
          </a:solidFill>
          <a:latin typeface="+mn-lt"/>
          <a:ea typeface="+mn-ea"/>
          <a:cs typeface="+mn-cs"/>
        </a:defRPr>
      </a:lvl1pPr>
      <a:lvl2pPr marL="742950" indent="-285750" algn="just" rtl="0" eaLnBrk="0" fontAlgn="base" hangingPunct="0">
        <a:spcBef>
          <a:spcPct val="35000"/>
        </a:spcBef>
        <a:spcAft>
          <a:spcPct val="0"/>
        </a:spcAft>
        <a:buClr>
          <a:srgbClr val="FF9933"/>
        </a:buClr>
        <a:buFont typeface="Century" pitchFamily="18" charset="0"/>
        <a:buChar char="▪"/>
        <a:defRPr sz="1600">
          <a:solidFill>
            <a:srgbClr val="000099"/>
          </a:solidFill>
          <a:latin typeface="+mn-lt"/>
          <a:cs typeface="+mn-cs"/>
        </a:defRPr>
      </a:lvl2pPr>
      <a:lvl3pPr marL="1143000" indent="-228600" algn="just" rtl="0" eaLnBrk="0" fontAlgn="base" hangingPunct="0">
        <a:spcBef>
          <a:spcPct val="35000"/>
        </a:spcBef>
        <a:spcAft>
          <a:spcPct val="0"/>
        </a:spcAft>
        <a:buChar char="•"/>
        <a:defRPr sz="1600">
          <a:solidFill>
            <a:srgbClr val="000099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00099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0099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rgbClr val="000099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rgbClr val="000099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rgbClr val="000099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rgbClr val="000099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8.xml"/><Relationship Id="rId4" Type="http://schemas.openxmlformats.org/officeDocument/2006/relationships/chart" Target="../charts/char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1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40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7"/>
          <p:cNvSpPr>
            <a:spLocks noChangeArrowheads="1"/>
          </p:cNvSpPr>
          <p:nvPr/>
        </p:nvSpPr>
        <p:spPr bwMode="auto">
          <a:xfrm>
            <a:off x="0" y="2007319"/>
            <a:ext cx="12192000" cy="1997743"/>
          </a:xfrm>
          <a:prstGeom prst="rect">
            <a:avLst/>
          </a:prstGeom>
          <a:gradFill rotWithShape="1">
            <a:gsLst>
              <a:gs pos="0">
                <a:srgbClr val="000041"/>
              </a:gs>
              <a:gs pos="100000">
                <a:srgbClr val="000099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sz="2400" b="1" dirty="0">
              <a:solidFill>
                <a:srgbClr val="000000"/>
              </a:solidFill>
              <a:latin typeface="Century" pitchFamily="18" charset="0"/>
              <a:cs typeface="Browallia New" pitchFamily="34" charset="-34"/>
            </a:endParaRPr>
          </a:p>
        </p:txBody>
      </p:sp>
      <p:sp>
        <p:nvSpPr>
          <p:cNvPr id="12293" name="Rectangle 6"/>
          <p:cNvSpPr>
            <a:spLocks noChangeArrowheads="1"/>
          </p:cNvSpPr>
          <p:nvPr/>
        </p:nvSpPr>
        <p:spPr bwMode="auto">
          <a:xfrm>
            <a:off x="0" y="1950168"/>
            <a:ext cx="12192000" cy="110680"/>
          </a:xfrm>
          <a:prstGeom prst="rect">
            <a:avLst/>
          </a:prstGeom>
          <a:solidFill>
            <a:srgbClr val="124BB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b="1">
              <a:solidFill>
                <a:srgbClr val="000000"/>
              </a:solidFill>
              <a:latin typeface="Times New Roman" pitchFamily="18" charset="0"/>
              <a:cs typeface="Browallia New" pitchFamily="34" charset="-34"/>
            </a:endParaRP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3EC217A9-0D66-40C2-853A-243EBE7B1A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581128"/>
            <a:ext cx="12192000" cy="914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Malgun Gothic" pitchFamily="34" charset="-127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Malgun Gothic" pitchFamily="34" charset="-127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Malgun Gothic" pitchFamily="34" charset="-127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Malgun Gothic" pitchFamily="34" charset="-127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Malgun Gothic" pitchFamily="34" charset="-127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</a:pPr>
            <a:endParaRPr lang="th-TH" sz="40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6" name="รูปภาพ 15">
            <a:extLst>
              <a:ext uri="{FF2B5EF4-FFF2-40B4-BE49-F238E27FC236}">
                <a16:creationId xmlns:a16="http://schemas.microsoft.com/office/drawing/2014/main" id="{60976490-2A98-4381-8BC1-0954C558B41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" y="0"/>
            <a:ext cx="12191208" cy="6858000"/>
          </a:xfrm>
          <a:prstGeom prst="rect">
            <a:avLst/>
          </a:prstGeom>
        </p:spPr>
      </p:pic>
      <p:pic>
        <p:nvPicPr>
          <p:cNvPr id="6" name="Picture 7" descr="logo dwr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51984" y="303634"/>
            <a:ext cx="1052684" cy="1302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ผลการค้นหารูปภาพสำหรับ โลโก้ กระทรวงทรัพ">
            <a:extLst>
              <a:ext uri="{FF2B5EF4-FFF2-40B4-BE49-F238E27FC236}">
                <a16:creationId xmlns:a16="http://schemas.microsoft.com/office/drawing/2014/main" id="{182A4A91-93FD-407E-814B-4892699C1C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83832" y="303634"/>
            <a:ext cx="1197318" cy="136862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9570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63F7273A-0B54-43B9-8A04-E2C8473820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39" y="17783"/>
            <a:ext cx="12192000" cy="89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(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3.</a:t>
            </a:r>
            <a:r>
              <a:rPr kumimoji="0" lang="th-TH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1) สถานการณ์น้ำ</a:t>
            </a:r>
            <a:r>
              <a:rPr kumimoji="0" lang="en-GB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: </a:t>
            </a:r>
            <a:r>
              <a:rPr lang="th-TH" sz="4800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ปริมาณน้ำในแหล่งน้ำนอกเขตชลประทาน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</p:txBody>
      </p:sp>
      <p:sp>
        <p:nvSpPr>
          <p:cNvPr id="8" name="สี่เหลี่ยมผืนผ้า 7">
            <a:extLst>
              <a:ext uri="{FF2B5EF4-FFF2-40B4-BE49-F238E27FC236}">
                <a16:creationId xmlns:a16="http://schemas.microsoft.com/office/drawing/2014/main" id="{0C91C212-778B-4CC3-B7F5-ED7CE77EA44C}"/>
              </a:ext>
            </a:extLst>
          </p:cNvPr>
          <p:cNvSpPr/>
          <p:nvPr/>
        </p:nvSpPr>
        <p:spPr bwMode="auto">
          <a:xfrm>
            <a:off x="0" y="6568440"/>
            <a:ext cx="4109720" cy="304800"/>
          </a:xfrm>
          <a:prstGeom prst="rect">
            <a:avLst/>
          </a:prstGeom>
          <a:solidFill>
            <a:srgbClr val="29292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Browallia New" pitchFamily="34" charset="-34"/>
            </a:endParaRPr>
          </a:p>
        </p:txBody>
      </p:sp>
      <p:pic>
        <p:nvPicPr>
          <p:cNvPr id="12" name="รูปภาพ 11">
            <a:extLst>
              <a:ext uri="{FF2B5EF4-FFF2-40B4-BE49-F238E27FC236}">
                <a16:creationId xmlns:a16="http://schemas.microsoft.com/office/drawing/2014/main" id="{E99C4BAF-855C-49CC-BB30-C06C4F2984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988907"/>
            <a:ext cx="12192000" cy="5577840"/>
          </a:xfrm>
          <a:prstGeom prst="rect">
            <a:avLst/>
          </a:prstGeom>
        </p:spPr>
      </p:pic>
      <p:sp>
        <p:nvSpPr>
          <p:cNvPr id="7" name="ตัวแทนหมายเลขสไลด์ 1">
            <a:extLst>
              <a:ext uri="{FF2B5EF4-FFF2-40B4-BE49-F238E27FC236}">
                <a16:creationId xmlns:a16="http://schemas.microsoft.com/office/drawing/2014/main" id="{769984AC-655D-43A9-85A4-F33DCD55F51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347200" y="6563846"/>
            <a:ext cx="2844800" cy="294154"/>
          </a:xfrm>
        </p:spPr>
        <p:txBody>
          <a:bodyPr/>
          <a:lstStyle/>
          <a:p>
            <a:pPr>
              <a:defRPr/>
            </a:pPr>
            <a:r>
              <a:rPr lang="en-GB" sz="2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Page </a:t>
            </a:r>
            <a:fld id="{648E034F-C11F-415D-AE9D-DA896267A1AE}" type="slidenum">
              <a:rPr lang="en-GB" sz="2000" b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pPr>
                <a:defRPr/>
              </a:pPr>
              <a:t>10</a:t>
            </a:fld>
            <a:endParaRPr lang="en-GB" sz="20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" name="Rectangle 7">
            <a:extLst>
              <a:ext uri="{FF2B5EF4-FFF2-40B4-BE49-F238E27FC236}">
                <a16:creationId xmlns:a16="http://schemas.microsoft.com/office/drawing/2014/main" id="{7CC1D42D-CDFA-4765-80D5-496687FF9FD1}"/>
              </a:ext>
            </a:extLst>
          </p:cNvPr>
          <p:cNvSpPr/>
          <p:nvPr/>
        </p:nvSpPr>
        <p:spPr>
          <a:xfrm>
            <a:off x="0" y="6581001"/>
            <a:ext cx="32758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th-TH" sz="12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ที่มา</a:t>
            </a:r>
            <a:r>
              <a:rPr lang="en-US" sz="12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12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ศูนย์ป้องกันวิกฤติน้ำ กรมทรัพยากรน้ำ</a:t>
            </a:r>
          </a:p>
        </p:txBody>
      </p:sp>
    </p:spTree>
    <p:extLst>
      <p:ext uri="{BB962C8B-B14F-4D97-AF65-F5344CB8AC3E}">
        <p14:creationId xmlns:p14="http://schemas.microsoft.com/office/powerpoint/2010/main" val="42365897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>
            <a:extLst>
              <a:ext uri="{FF2B5EF4-FFF2-40B4-BE49-F238E27FC236}">
                <a16:creationId xmlns:a16="http://schemas.microsoft.com/office/drawing/2014/main" id="{3E85B8A3-F50E-4F95-88D3-2EA873EE67B5}"/>
              </a:ext>
            </a:extLst>
          </p:cNvPr>
          <p:cNvSpPr/>
          <p:nvPr/>
        </p:nvSpPr>
        <p:spPr bwMode="auto">
          <a:xfrm>
            <a:off x="0" y="6568440"/>
            <a:ext cx="4367808" cy="304800"/>
          </a:xfrm>
          <a:prstGeom prst="rect">
            <a:avLst/>
          </a:prstGeom>
          <a:solidFill>
            <a:srgbClr val="29292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Browallia New" pitchFamily="34" charset="-34"/>
            </a:endParaRPr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5EB271CA-8C65-4769-98A7-7E5B3C7D6C8A}"/>
              </a:ext>
            </a:extLst>
          </p:cNvPr>
          <p:cNvSpPr/>
          <p:nvPr/>
        </p:nvSpPr>
        <p:spPr>
          <a:xfrm>
            <a:off x="0" y="6598164"/>
            <a:ext cx="38637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52659">
              <a:defRPr/>
            </a:pPr>
            <a:r>
              <a:rPr lang="th-TH" sz="1200" b="1" dirty="0">
                <a:solidFill>
                  <a:srgbClr val="FFFFFF"/>
                </a:solidFill>
                <a:latin typeface="TH SarabunPSK" pitchFamily="34" charset="-34"/>
                <a:cs typeface="TH SarabunPSK" pitchFamily="34" charset="-34"/>
              </a:rPr>
              <a:t>ที่มา </a:t>
            </a:r>
            <a:r>
              <a:rPr lang="en-US" sz="1200" b="1" dirty="0">
                <a:solidFill>
                  <a:srgbClr val="FFFFFF"/>
                </a:solidFill>
                <a:latin typeface="TH SarabunPSK" pitchFamily="34" charset="-34"/>
                <a:cs typeface="TH SarabunPSK" pitchFamily="34" charset="-34"/>
              </a:rPr>
              <a:t>: </a:t>
            </a:r>
            <a:r>
              <a:rPr lang="th-TH" sz="1200" b="1" dirty="0">
                <a:solidFill>
                  <a:srgbClr val="FFFFFF"/>
                </a:solidFill>
                <a:latin typeface="TH SarabunPSK" pitchFamily="34" charset="-34"/>
                <a:cs typeface="TH SarabunPSK" pitchFamily="34" charset="-34"/>
              </a:rPr>
              <a:t>กรมป้องกันและบรรเทาสาธารณภัย / ข้อมูล ณ วันที่ </a:t>
            </a:r>
            <a:r>
              <a:rPr lang="en-US" sz="1200" b="1" dirty="0">
                <a:solidFill>
                  <a:srgbClr val="FFFFFF"/>
                </a:solidFill>
                <a:latin typeface="TH SarabunPSK" pitchFamily="34" charset="-34"/>
                <a:cs typeface="TH SarabunPSK" pitchFamily="34" charset="-34"/>
              </a:rPr>
              <a:t>21 </a:t>
            </a:r>
            <a:r>
              <a:rPr lang="th-TH" sz="1200" b="1" dirty="0">
                <a:solidFill>
                  <a:srgbClr val="FFFFFF"/>
                </a:solidFill>
                <a:latin typeface="TH SarabunPSK" pitchFamily="34" charset="-34"/>
                <a:cs typeface="TH SarabunPSK" pitchFamily="34" charset="-34"/>
              </a:rPr>
              <a:t>พฤษภาคม</a:t>
            </a:r>
            <a:r>
              <a:rPr lang="en-US" sz="1200" b="1" dirty="0">
                <a:solidFill>
                  <a:srgbClr val="FFFFFF"/>
                </a:solidFill>
                <a:latin typeface="TH SarabunPSK" pitchFamily="34" charset="-34"/>
                <a:cs typeface="TH SarabunPSK" pitchFamily="34" charset="-34"/>
              </a:rPr>
              <a:t> 2563</a:t>
            </a:r>
            <a:endParaRPr lang="th-TH" sz="1200" b="1" dirty="0">
              <a:solidFill>
                <a:srgbClr val="FFFFFF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3E220FF8-7E5F-4DAF-9638-5D9A6DCC75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39" y="17783"/>
            <a:ext cx="12192000" cy="89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(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3.</a:t>
            </a:r>
            <a:r>
              <a:rPr kumimoji="0" lang="th-TH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1) สถานการณ์น้ำ</a:t>
            </a:r>
            <a:r>
              <a:rPr kumimoji="0" lang="en-GB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:</a:t>
            </a:r>
            <a:r>
              <a:rPr kumimoji="0" lang="th-TH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พื้นที่ประสบภัยแล้ง </a:t>
            </a:r>
            <a:r>
              <a:rPr lang="th-TH" sz="4800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ปี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62/63</a:t>
            </a:r>
          </a:p>
        </p:txBody>
      </p:sp>
      <p:sp>
        <p:nvSpPr>
          <p:cNvPr id="20" name="ตัวแทนหมายเลขสไลด์ 1">
            <a:extLst>
              <a:ext uri="{FF2B5EF4-FFF2-40B4-BE49-F238E27FC236}">
                <a16:creationId xmlns:a16="http://schemas.microsoft.com/office/drawing/2014/main" id="{9E27ECE6-AC22-4CAF-9B14-1C02FDF5F87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347200" y="6563846"/>
            <a:ext cx="2844800" cy="294154"/>
          </a:xfrm>
        </p:spPr>
        <p:txBody>
          <a:bodyPr/>
          <a:lstStyle/>
          <a:p>
            <a:pPr>
              <a:defRPr/>
            </a:pPr>
            <a:r>
              <a:rPr lang="en-GB" sz="2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Page </a:t>
            </a:r>
            <a:fld id="{648E034F-C11F-415D-AE9D-DA896267A1AE}" type="slidenum">
              <a:rPr lang="en-GB" sz="2000" b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pPr>
                <a:defRPr/>
              </a:pPr>
              <a:t>11</a:t>
            </a:fld>
            <a:endParaRPr lang="en-GB" sz="20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8" name="รูปภาพ 17">
            <a:extLst>
              <a:ext uri="{FF2B5EF4-FFF2-40B4-BE49-F238E27FC236}">
                <a16:creationId xmlns:a16="http://schemas.microsoft.com/office/drawing/2014/main" id="{EBB3FC5F-72C3-456D-ABAC-A6E2120AA67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80728"/>
            <a:ext cx="12192000" cy="5595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0620570"/>
      </p:ext>
    </p:extLst>
  </p:cSld>
  <p:clrMapOvr>
    <a:masterClrMapping/>
  </p:clrMapOvr>
  <p:transition advTm="3300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DD0E2E9E-BA5A-4C98-BE3F-B13DCA9539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39" y="17783"/>
            <a:ext cx="12192000" cy="89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(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3.</a:t>
            </a:r>
            <a:r>
              <a:rPr kumimoji="0" lang="th-TH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1) สถานการณ์น้ำ</a:t>
            </a:r>
            <a:r>
              <a:rPr kumimoji="0" lang="en-GB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:</a:t>
            </a:r>
            <a:r>
              <a:rPr kumimoji="0" lang="th-TH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พื้นที่ประสบภัยน้ำท่วม </a:t>
            </a:r>
            <a:r>
              <a:rPr lang="th-TH" sz="4800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ปี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63/64</a:t>
            </a:r>
          </a:p>
        </p:txBody>
      </p:sp>
      <p:sp>
        <p:nvSpPr>
          <p:cNvPr id="8" name="สี่เหลี่ยมผืนผ้า 7">
            <a:extLst>
              <a:ext uri="{FF2B5EF4-FFF2-40B4-BE49-F238E27FC236}">
                <a16:creationId xmlns:a16="http://schemas.microsoft.com/office/drawing/2014/main" id="{0AA13C4C-5CB4-4F83-B1D3-8976ADB245A6}"/>
              </a:ext>
            </a:extLst>
          </p:cNvPr>
          <p:cNvSpPr/>
          <p:nvPr/>
        </p:nvSpPr>
        <p:spPr bwMode="auto">
          <a:xfrm>
            <a:off x="0" y="6568440"/>
            <a:ext cx="4109720" cy="304800"/>
          </a:xfrm>
          <a:prstGeom prst="rect">
            <a:avLst/>
          </a:prstGeom>
          <a:solidFill>
            <a:srgbClr val="29292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Browallia New" pitchFamily="34" charset="-34"/>
            </a:endParaRPr>
          </a:p>
        </p:txBody>
      </p:sp>
      <p:sp>
        <p:nvSpPr>
          <p:cNvPr id="19" name="ตัวแทนหมายเลขสไลด์ 1">
            <a:extLst>
              <a:ext uri="{FF2B5EF4-FFF2-40B4-BE49-F238E27FC236}">
                <a16:creationId xmlns:a16="http://schemas.microsoft.com/office/drawing/2014/main" id="{B0F55C9E-D4FC-4ED4-A7C2-B720FC4196D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347200" y="6563846"/>
            <a:ext cx="2844800" cy="294154"/>
          </a:xfrm>
        </p:spPr>
        <p:txBody>
          <a:bodyPr/>
          <a:lstStyle/>
          <a:p>
            <a:pPr>
              <a:defRPr/>
            </a:pPr>
            <a:r>
              <a:rPr lang="en-GB" sz="2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Page </a:t>
            </a:r>
            <a:fld id="{648E034F-C11F-415D-AE9D-DA896267A1AE}" type="slidenum">
              <a:rPr lang="en-GB" sz="2000" b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pPr>
                <a:defRPr/>
              </a:pPr>
              <a:t>12</a:t>
            </a:fld>
            <a:endParaRPr lang="en-GB" sz="20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0" name="Rectangle 7">
            <a:extLst>
              <a:ext uri="{FF2B5EF4-FFF2-40B4-BE49-F238E27FC236}">
                <a16:creationId xmlns:a16="http://schemas.microsoft.com/office/drawing/2014/main" id="{B3F94A02-3533-4E5F-A0A9-1752DA91D875}"/>
              </a:ext>
            </a:extLst>
          </p:cNvPr>
          <p:cNvSpPr/>
          <p:nvPr/>
        </p:nvSpPr>
        <p:spPr>
          <a:xfrm>
            <a:off x="0" y="6588912"/>
            <a:ext cx="435296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52659">
              <a:defRPr/>
            </a:pPr>
            <a:r>
              <a:rPr lang="th-TH" sz="1200" b="1" dirty="0">
                <a:solidFill>
                  <a:srgbClr val="FFFFFF"/>
                </a:solidFill>
                <a:latin typeface="TH SarabunPSK" pitchFamily="34" charset="-34"/>
                <a:cs typeface="TH SarabunPSK" pitchFamily="34" charset="-34"/>
              </a:rPr>
              <a:t>ที่มา </a:t>
            </a:r>
            <a:r>
              <a:rPr lang="en-US" sz="1200" b="1" dirty="0">
                <a:solidFill>
                  <a:srgbClr val="FFFFFF"/>
                </a:solidFill>
                <a:latin typeface="TH SarabunPSK" pitchFamily="34" charset="-34"/>
                <a:cs typeface="TH SarabunPSK" pitchFamily="34" charset="-34"/>
              </a:rPr>
              <a:t>: </a:t>
            </a:r>
            <a:r>
              <a:rPr lang="th-TH" sz="1200" b="1" dirty="0">
                <a:solidFill>
                  <a:srgbClr val="FFFFFF"/>
                </a:solidFill>
                <a:latin typeface="TH SarabunPSK" pitchFamily="34" charset="-34"/>
                <a:cs typeface="TH SarabunPSK" pitchFamily="34" charset="-34"/>
              </a:rPr>
              <a:t>กรมป้องกันและบรรเทาสาธารณภัย / ข้อมูล ณ วันที่ </a:t>
            </a:r>
            <a:r>
              <a:rPr lang="en-US" sz="1200" b="1" dirty="0">
                <a:solidFill>
                  <a:srgbClr val="FFFFFF"/>
                </a:solidFill>
                <a:latin typeface="TH SarabunPSK" pitchFamily="34" charset="-34"/>
                <a:cs typeface="TH SarabunPSK" pitchFamily="34" charset="-34"/>
              </a:rPr>
              <a:t>28 </a:t>
            </a:r>
            <a:r>
              <a:rPr lang="th-TH" sz="1200" b="1" dirty="0">
                <a:solidFill>
                  <a:srgbClr val="FFFFFF"/>
                </a:solidFill>
                <a:latin typeface="TH SarabunPSK" pitchFamily="34" charset="-34"/>
                <a:cs typeface="TH SarabunPSK" pitchFamily="34" charset="-34"/>
              </a:rPr>
              <a:t>ตุลาคม </a:t>
            </a:r>
            <a:r>
              <a:rPr lang="en-US" sz="1200" b="1" dirty="0">
                <a:solidFill>
                  <a:srgbClr val="FFFFFF"/>
                </a:solidFill>
                <a:latin typeface="TH SarabunPSK" pitchFamily="34" charset="-34"/>
                <a:cs typeface="TH SarabunPSK" pitchFamily="34" charset="-34"/>
              </a:rPr>
              <a:t>2563</a:t>
            </a:r>
            <a:endParaRPr lang="th-TH" sz="1200" b="1" dirty="0">
              <a:solidFill>
                <a:srgbClr val="FFFFFF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6" name="รูปภาพ 15">
            <a:extLst>
              <a:ext uri="{FF2B5EF4-FFF2-40B4-BE49-F238E27FC236}">
                <a16:creationId xmlns:a16="http://schemas.microsoft.com/office/drawing/2014/main" id="{5E8D4E21-49DA-4756-ADEB-261AB04BFCF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986181"/>
            <a:ext cx="12192000" cy="5592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1478553"/>
      </p:ext>
    </p:extLst>
  </p:cSld>
  <p:clrMapOvr>
    <a:masterClrMapping/>
  </p:clrMapOvr>
  <p:transition advTm="33000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>
            <a:extLst>
              <a:ext uri="{FF2B5EF4-FFF2-40B4-BE49-F238E27FC236}">
                <a16:creationId xmlns:a16="http://schemas.microsoft.com/office/drawing/2014/main" id="{CAF537FA-F98D-4D5B-B028-E6ECA2912461}"/>
              </a:ext>
            </a:extLst>
          </p:cNvPr>
          <p:cNvSpPr/>
          <p:nvPr/>
        </p:nvSpPr>
        <p:spPr bwMode="auto">
          <a:xfrm>
            <a:off x="0" y="6568440"/>
            <a:ext cx="4109720" cy="304800"/>
          </a:xfrm>
          <a:prstGeom prst="rect">
            <a:avLst/>
          </a:prstGeom>
          <a:solidFill>
            <a:srgbClr val="29292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Browallia New" pitchFamily="34" charset="-34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902761BD-A924-4B51-8556-56B59BD75E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39" y="17783"/>
            <a:ext cx="12192000" cy="89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(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3.</a:t>
            </a:r>
            <a:r>
              <a:rPr kumimoji="0" lang="th-TH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1) สถานการณ์น้ำ</a:t>
            </a:r>
            <a:r>
              <a:rPr kumimoji="0" lang="en-GB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:</a:t>
            </a:r>
            <a:r>
              <a:rPr kumimoji="0" lang="th-TH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คาดหมายปริมาณฝน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</p:txBody>
      </p:sp>
      <p:pic>
        <p:nvPicPr>
          <p:cNvPr id="7" name="รูปภาพ 6">
            <a:extLst>
              <a:ext uri="{FF2B5EF4-FFF2-40B4-BE49-F238E27FC236}">
                <a16:creationId xmlns:a16="http://schemas.microsoft.com/office/drawing/2014/main" id="{C5C0D8CF-490C-4D59-BB95-032ADCCF4CB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990619"/>
            <a:ext cx="12192000" cy="5577840"/>
          </a:xfrm>
          <a:prstGeom prst="rect">
            <a:avLst/>
          </a:prstGeom>
        </p:spPr>
      </p:pic>
      <p:sp>
        <p:nvSpPr>
          <p:cNvPr id="8" name="ตัวแทนหมายเลขสไลด์ 1">
            <a:extLst>
              <a:ext uri="{FF2B5EF4-FFF2-40B4-BE49-F238E27FC236}">
                <a16:creationId xmlns:a16="http://schemas.microsoft.com/office/drawing/2014/main" id="{C8F2A49A-D11F-4303-8E2F-31C893700FC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347200" y="6563846"/>
            <a:ext cx="2844800" cy="294154"/>
          </a:xfrm>
        </p:spPr>
        <p:txBody>
          <a:bodyPr/>
          <a:lstStyle/>
          <a:p>
            <a:pPr>
              <a:defRPr/>
            </a:pPr>
            <a:r>
              <a:rPr lang="en-GB" sz="2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Page </a:t>
            </a:r>
            <a:fld id="{648E034F-C11F-415D-AE9D-DA896267A1AE}" type="slidenum">
              <a:rPr lang="en-GB" sz="2000" b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pPr>
                <a:defRPr/>
              </a:pPr>
              <a:t>13</a:t>
            </a:fld>
            <a:endParaRPr lang="en-GB" sz="20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64AFD7E2-19EE-432B-A3F4-6C663E26EF3F}"/>
              </a:ext>
            </a:extLst>
          </p:cNvPr>
          <p:cNvSpPr/>
          <p:nvPr/>
        </p:nvSpPr>
        <p:spPr>
          <a:xfrm>
            <a:off x="-8879" y="6572423"/>
            <a:ext cx="28448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th-TH" sz="12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ที่มา</a:t>
            </a:r>
            <a:r>
              <a:rPr lang="en-US" sz="12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12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กรมอุตุนิยมวิทยา</a:t>
            </a:r>
          </a:p>
        </p:txBody>
      </p:sp>
    </p:spTree>
    <p:extLst>
      <p:ext uri="{BB962C8B-B14F-4D97-AF65-F5344CB8AC3E}">
        <p14:creationId xmlns:p14="http://schemas.microsoft.com/office/powerpoint/2010/main" val="40756987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1C17A9D-7BD6-4ECE-9617-140E585909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39" y="17783"/>
            <a:ext cx="12192000" cy="89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(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3.2</a:t>
            </a:r>
            <a:r>
              <a:rPr kumimoji="0" lang="th-TH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) แผนการจัดสรรน้ำในฤดูแล้งปี 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2563/2564 </a:t>
            </a:r>
            <a:r>
              <a:rPr kumimoji="0" lang="en-GB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: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</p:txBody>
      </p:sp>
      <p:sp>
        <p:nvSpPr>
          <p:cNvPr id="6" name="สี่เหลี่ยมผืนผ้า 5">
            <a:extLst>
              <a:ext uri="{FF2B5EF4-FFF2-40B4-BE49-F238E27FC236}">
                <a16:creationId xmlns:a16="http://schemas.microsoft.com/office/drawing/2014/main" id="{AC27CA6E-99D7-4FD5-8ED6-B4F2FCA873FB}"/>
              </a:ext>
            </a:extLst>
          </p:cNvPr>
          <p:cNvSpPr/>
          <p:nvPr/>
        </p:nvSpPr>
        <p:spPr bwMode="auto">
          <a:xfrm>
            <a:off x="0" y="6568440"/>
            <a:ext cx="4109720" cy="304800"/>
          </a:xfrm>
          <a:prstGeom prst="rect">
            <a:avLst/>
          </a:prstGeom>
          <a:solidFill>
            <a:srgbClr val="29292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Browallia New" pitchFamily="34" charset="-34"/>
            </a:endParaRPr>
          </a:p>
        </p:txBody>
      </p:sp>
      <p:sp>
        <p:nvSpPr>
          <p:cNvPr id="7" name="ตัวแทนหมายเลขสไลด์ 1">
            <a:extLst>
              <a:ext uri="{FF2B5EF4-FFF2-40B4-BE49-F238E27FC236}">
                <a16:creationId xmlns:a16="http://schemas.microsoft.com/office/drawing/2014/main" id="{2958870D-5671-43A4-BD49-07DE0E0B7F4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347200" y="6563846"/>
            <a:ext cx="2844800" cy="294154"/>
          </a:xfrm>
        </p:spPr>
        <p:txBody>
          <a:bodyPr/>
          <a:lstStyle/>
          <a:p>
            <a:pPr>
              <a:defRPr/>
            </a:pPr>
            <a:r>
              <a:rPr lang="en-GB" sz="2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Page </a:t>
            </a:r>
            <a:fld id="{648E034F-C11F-415D-AE9D-DA896267A1AE}" type="slidenum">
              <a:rPr lang="en-GB" sz="2000" b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pPr>
                <a:defRPr/>
              </a:pPr>
              <a:t>14</a:t>
            </a:fld>
            <a:endParaRPr lang="en-GB" sz="20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5" name="รูปภาพ 4">
            <a:extLst>
              <a:ext uri="{FF2B5EF4-FFF2-40B4-BE49-F238E27FC236}">
                <a16:creationId xmlns:a16="http://schemas.microsoft.com/office/drawing/2014/main" id="{7E2F2FF8-6261-473A-AFC7-DE83240398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80727"/>
            <a:ext cx="12192000" cy="5597625"/>
          </a:xfrm>
          <a:prstGeom prst="rect">
            <a:avLst/>
          </a:prstGeom>
        </p:spPr>
      </p:pic>
      <p:sp>
        <p:nvSpPr>
          <p:cNvPr id="9" name="Rectangle 7">
            <a:extLst>
              <a:ext uri="{FF2B5EF4-FFF2-40B4-BE49-F238E27FC236}">
                <a16:creationId xmlns:a16="http://schemas.microsoft.com/office/drawing/2014/main" id="{50F3CEA2-6543-4329-83B6-4ED003D1DB93}"/>
              </a:ext>
            </a:extLst>
          </p:cNvPr>
          <p:cNvSpPr/>
          <p:nvPr/>
        </p:nvSpPr>
        <p:spPr>
          <a:xfrm>
            <a:off x="0" y="6581001"/>
            <a:ext cx="32758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th-TH" sz="12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ที่มา</a:t>
            </a:r>
            <a:r>
              <a:rPr lang="en-US" sz="12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12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กองอำนวยการน้ำแห่งชาติ</a:t>
            </a:r>
          </a:p>
        </p:txBody>
      </p:sp>
    </p:spTree>
    <p:extLst>
      <p:ext uri="{BB962C8B-B14F-4D97-AF65-F5344CB8AC3E}">
        <p14:creationId xmlns:p14="http://schemas.microsoft.com/office/powerpoint/2010/main" val="29889952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271237C-77AB-480F-B679-D1090D8503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39" y="17783"/>
            <a:ext cx="12192000" cy="89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(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3.2</a:t>
            </a:r>
            <a:r>
              <a:rPr kumimoji="0" lang="th-TH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) แผนการจัดสรรน้ำในฤดูแล้งปี 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2563/2564 </a:t>
            </a:r>
            <a:r>
              <a:rPr kumimoji="0" lang="en-GB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: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</p:txBody>
      </p:sp>
      <p:sp>
        <p:nvSpPr>
          <p:cNvPr id="4" name="สี่เหลี่ยมผืนผ้า 3">
            <a:extLst>
              <a:ext uri="{FF2B5EF4-FFF2-40B4-BE49-F238E27FC236}">
                <a16:creationId xmlns:a16="http://schemas.microsoft.com/office/drawing/2014/main" id="{A1A294E2-695B-49E7-BEED-E6ACFDEBB7C4}"/>
              </a:ext>
            </a:extLst>
          </p:cNvPr>
          <p:cNvSpPr/>
          <p:nvPr/>
        </p:nvSpPr>
        <p:spPr bwMode="auto">
          <a:xfrm>
            <a:off x="0" y="6568440"/>
            <a:ext cx="4109720" cy="304800"/>
          </a:xfrm>
          <a:prstGeom prst="rect">
            <a:avLst/>
          </a:prstGeom>
          <a:solidFill>
            <a:srgbClr val="29292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Browallia New" pitchFamily="34" charset="-34"/>
            </a:endParaRPr>
          </a:p>
        </p:txBody>
      </p:sp>
      <p:sp>
        <p:nvSpPr>
          <p:cNvPr id="6" name="ตัวแทนหมายเลขสไลด์ 1">
            <a:extLst>
              <a:ext uri="{FF2B5EF4-FFF2-40B4-BE49-F238E27FC236}">
                <a16:creationId xmlns:a16="http://schemas.microsoft.com/office/drawing/2014/main" id="{2B561D03-52CE-445B-89DF-B9211E87171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347200" y="6563846"/>
            <a:ext cx="2844800" cy="294154"/>
          </a:xfrm>
        </p:spPr>
        <p:txBody>
          <a:bodyPr/>
          <a:lstStyle/>
          <a:p>
            <a:pPr>
              <a:defRPr/>
            </a:pPr>
            <a:r>
              <a:rPr lang="en-GB" sz="2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Page </a:t>
            </a:r>
            <a:fld id="{648E034F-C11F-415D-AE9D-DA896267A1AE}" type="slidenum">
              <a:rPr lang="en-GB" sz="2000" b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pPr>
                <a:defRPr/>
              </a:pPr>
              <a:t>15</a:t>
            </a:fld>
            <a:endParaRPr lang="en-GB" sz="20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9" name="รูปภาพ 8">
            <a:extLst>
              <a:ext uri="{FF2B5EF4-FFF2-40B4-BE49-F238E27FC236}">
                <a16:creationId xmlns:a16="http://schemas.microsoft.com/office/drawing/2014/main" id="{AE0F571B-1B00-4CC1-84D9-EBDD5D68560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80727"/>
            <a:ext cx="12192000" cy="5597625"/>
          </a:xfrm>
          <a:prstGeom prst="rect">
            <a:avLst/>
          </a:prstGeom>
        </p:spPr>
      </p:pic>
      <p:sp>
        <p:nvSpPr>
          <p:cNvPr id="11" name="Rectangle 7">
            <a:extLst>
              <a:ext uri="{FF2B5EF4-FFF2-40B4-BE49-F238E27FC236}">
                <a16:creationId xmlns:a16="http://schemas.microsoft.com/office/drawing/2014/main" id="{7B58CE25-DB58-4BBC-A3F9-51D3873C24AA}"/>
              </a:ext>
            </a:extLst>
          </p:cNvPr>
          <p:cNvSpPr/>
          <p:nvPr/>
        </p:nvSpPr>
        <p:spPr>
          <a:xfrm>
            <a:off x="0" y="6581001"/>
            <a:ext cx="32758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th-TH" sz="12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ที่มา</a:t>
            </a:r>
            <a:r>
              <a:rPr lang="en-US" sz="12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12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กองอำนวยการน้ำแห่งชาติ</a:t>
            </a:r>
          </a:p>
        </p:txBody>
      </p:sp>
    </p:spTree>
    <p:extLst>
      <p:ext uri="{BB962C8B-B14F-4D97-AF65-F5344CB8AC3E}">
        <p14:creationId xmlns:p14="http://schemas.microsoft.com/office/powerpoint/2010/main" val="40087150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C4F1793-4095-4DFC-B44C-1A9B8EB647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39" y="17783"/>
            <a:ext cx="12192000" cy="89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(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3.2</a:t>
            </a:r>
            <a:r>
              <a:rPr kumimoji="0" lang="th-TH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) แผนการจัดสรรน้ำในฤดูแล้งปี 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2563/2564 </a:t>
            </a:r>
            <a:r>
              <a:rPr kumimoji="0" lang="en-GB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: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</p:txBody>
      </p:sp>
      <p:sp>
        <p:nvSpPr>
          <p:cNvPr id="4" name="สี่เหลี่ยมผืนผ้า 3">
            <a:extLst>
              <a:ext uri="{FF2B5EF4-FFF2-40B4-BE49-F238E27FC236}">
                <a16:creationId xmlns:a16="http://schemas.microsoft.com/office/drawing/2014/main" id="{DEF76906-0CED-440D-9FA3-521D300F3B3C}"/>
              </a:ext>
            </a:extLst>
          </p:cNvPr>
          <p:cNvSpPr/>
          <p:nvPr/>
        </p:nvSpPr>
        <p:spPr bwMode="auto">
          <a:xfrm>
            <a:off x="0" y="6568440"/>
            <a:ext cx="4109720" cy="304800"/>
          </a:xfrm>
          <a:prstGeom prst="rect">
            <a:avLst/>
          </a:prstGeom>
          <a:solidFill>
            <a:srgbClr val="29292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Browallia New" pitchFamily="34" charset="-34"/>
            </a:endParaRPr>
          </a:p>
        </p:txBody>
      </p:sp>
      <p:pic>
        <p:nvPicPr>
          <p:cNvPr id="6" name="รูปภาพ 5">
            <a:extLst>
              <a:ext uri="{FF2B5EF4-FFF2-40B4-BE49-F238E27FC236}">
                <a16:creationId xmlns:a16="http://schemas.microsoft.com/office/drawing/2014/main" id="{2FCE7BAC-5452-407D-AB61-8BFEF6D0CAC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995058"/>
            <a:ext cx="12192000" cy="5577840"/>
          </a:xfrm>
          <a:prstGeom prst="rect">
            <a:avLst/>
          </a:prstGeom>
        </p:spPr>
      </p:pic>
      <p:sp>
        <p:nvSpPr>
          <p:cNvPr id="9" name="ตัวแทนหมายเลขสไลด์ 1">
            <a:extLst>
              <a:ext uri="{FF2B5EF4-FFF2-40B4-BE49-F238E27FC236}">
                <a16:creationId xmlns:a16="http://schemas.microsoft.com/office/drawing/2014/main" id="{F5757B0F-170E-42AF-802F-D6EA66AE9AC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347200" y="6563846"/>
            <a:ext cx="2844800" cy="294154"/>
          </a:xfrm>
        </p:spPr>
        <p:txBody>
          <a:bodyPr/>
          <a:lstStyle/>
          <a:p>
            <a:pPr>
              <a:defRPr/>
            </a:pPr>
            <a:r>
              <a:rPr lang="en-GB" sz="2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Page </a:t>
            </a:r>
            <a:fld id="{648E034F-C11F-415D-AE9D-DA896267A1AE}" type="slidenum">
              <a:rPr lang="en-GB" sz="2000" b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pPr>
                <a:defRPr/>
              </a:pPr>
              <a:t>16</a:t>
            </a:fld>
            <a:endParaRPr lang="en-GB" sz="20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" name="Rectangle 7">
            <a:extLst>
              <a:ext uri="{FF2B5EF4-FFF2-40B4-BE49-F238E27FC236}">
                <a16:creationId xmlns:a16="http://schemas.microsoft.com/office/drawing/2014/main" id="{A270115E-4776-4CFF-BD86-2ED059C81ABC}"/>
              </a:ext>
            </a:extLst>
          </p:cNvPr>
          <p:cNvSpPr/>
          <p:nvPr/>
        </p:nvSpPr>
        <p:spPr>
          <a:xfrm>
            <a:off x="0" y="6581001"/>
            <a:ext cx="32758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th-TH" sz="12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ที่มา</a:t>
            </a:r>
            <a:r>
              <a:rPr lang="en-US" sz="12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12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กองอำนวยการน้ำแห่งชาติ</a:t>
            </a:r>
          </a:p>
        </p:txBody>
      </p:sp>
    </p:spTree>
    <p:extLst>
      <p:ext uri="{BB962C8B-B14F-4D97-AF65-F5344CB8AC3E}">
        <p14:creationId xmlns:p14="http://schemas.microsoft.com/office/powerpoint/2010/main" val="11676510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3330F0F-ED9C-4305-AE19-F61BCD1BF9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39" y="17783"/>
            <a:ext cx="12192000" cy="89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(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3.2</a:t>
            </a:r>
            <a:r>
              <a:rPr kumimoji="0" lang="th-TH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) แผนการจัดสรรน้ำในฤดูแล้งปี 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2563/2564 </a:t>
            </a:r>
            <a:r>
              <a:rPr kumimoji="0" lang="en-GB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: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</p:txBody>
      </p:sp>
      <p:sp>
        <p:nvSpPr>
          <p:cNvPr id="2" name="สี่เหลี่ยมผืนผ้า 1">
            <a:extLst>
              <a:ext uri="{FF2B5EF4-FFF2-40B4-BE49-F238E27FC236}">
                <a16:creationId xmlns:a16="http://schemas.microsoft.com/office/drawing/2014/main" id="{9E79998A-4850-429B-A258-A4D3D7FACADC}"/>
              </a:ext>
            </a:extLst>
          </p:cNvPr>
          <p:cNvSpPr/>
          <p:nvPr/>
        </p:nvSpPr>
        <p:spPr bwMode="auto">
          <a:xfrm>
            <a:off x="0" y="6568440"/>
            <a:ext cx="4109720" cy="304800"/>
          </a:xfrm>
          <a:prstGeom prst="rect">
            <a:avLst/>
          </a:prstGeom>
          <a:solidFill>
            <a:srgbClr val="29292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Browallia New" pitchFamily="34" charset="-34"/>
            </a:endParaRPr>
          </a:p>
        </p:txBody>
      </p:sp>
      <p:pic>
        <p:nvPicPr>
          <p:cNvPr id="12" name="รูปภาพ 11">
            <a:extLst>
              <a:ext uri="{FF2B5EF4-FFF2-40B4-BE49-F238E27FC236}">
                <a16:creationId xmlns:a16="http://schemas.microsoft.com/office/drawing/2014/main" id="{0E7E4179-3410-4BE5-807C-CB6959BE48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980728"/>
            <a:ext cx="12192000" cy="5588748"/>
          </a:xfrm>
          <a:prstGeom prst="rect">
            <a:avLst/>
          </a:prstGeom>
        </p:spPr>
      </p:pic>
      <p:sp>
        <p:nvSpPr>
          <p:cNvPr id="6" name="ตัวแทนหมายเลขสไลด์ 1">
            <a:extLst>
              <a:ext uri="{FF2B5EF4-FFF2-40B4-BE49-F238E27FC236}">
                <a16:creationId xmlns:a16="http://schemas.microsoft.com/office/drawing/2014/main" id="{5AA28E6C-E5D8-41DB-9F97-9565E18895B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347200" y="6563846"/>
            <a:ext cx="2844800" cy="294154"/>
          </a:xfrm>
        </p:spPr>
        <p:txBody>
          <a:bodyPr/>
          <a:lstStyle/>
          <a:p>
            <a:pPr>
              <a:defRPr/>
            </a:pPr>
            <a:r>
              <a:rPr lang="en-GB" sz="2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Page </a:t>
            </a:r>
            <a:fld id="{648E034F-C11F-415D-AE9D-DA896267A1AE}" type="slidenum">
              <a:rPr lang="en-GB" sz="2000" b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pPr>
                <a:defRPr/>
              </a:pPr>
              <a:t>17</a:t>
            </a:fld>
            <a:endParaRPr lang="en-GB" sz="20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6A4AFE49-D83A-4352-AC83-39BF413B4FCF}"/>
              </a:ext>
            </a:extLst>
          </p:cNvPr>
          <p:cNvSpPr/>
          <p:nvPr/>
        </p:nvSpPr>
        <p:spPr>
          <a:xfrm>
            <a:off x="0" y="6581001"/>
            <a:ext cx="32758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th-TH" sz="12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ที่มา</a:t>
            </a:r>
            <a:r>
              <a:rPr lang="en-US" sz="12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12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ศูนย์ป้องกันวิกฤติน้ำ กรมทรัพยากรน้ำ</a:t>
            </a:r>
          </a:p>
        </p:txBody>
      </p:sp>
    </p:spTree>
    <p:extLst>
      <p:ext uri="{BB962C8B-B14F-4D97-AF65-F5344CB8AC3E}">
        <p14:creationId xmlns:p14="http://schemas.microsoft.com/office/powerpoint/2010/main" val="42441689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945F882-E18C-45A4-91B5-8E28DA4093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39" y="17783"/>
            <a:ext cx="12192000" cy="89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(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3.2</a:t>
            </a:r>
            <a:r>
              <a:rPr kumimoji="0" lang="th-TH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) แผนการจัดสรรน้ำในฤดูแล้งปี 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2563/2564 </a:t>
            </a:r>
            <a:r>
              <a:rPr kumimoji="0" lang="en-GB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: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</p:txBody>
      </p:sp>
      <p:sp>
        <p:nvSpPr>
          <p:cNvPr id="4" name="สี่เหลี่ยมผืนผ้า 3">
            <a:extLst>
              <a:ext uri="{FF2B5EF4-FFF2-40B4-BE49-F238E27FC236}">
                <a16:creationId xmlns:a16="http://schemas.microsoft.com/office/drawing/2014/main" id="{168ACFFE-4CB1-4E61-8197-B9A32F22E117}"/>
              </a:ext>
            </a:extLst>
          </p:cNvPr>
          <p:cNvSpPr/>
          <p:nvPr/>
        </p:nvSpPr>
        <p:spPr bwMode="auto">
          <a:xfrm>
            <a:off x="0" y="6568440"/>
            <a:ext cx="4109720" cy="304800"/>
          </a:xfrm>
          <a:prstGeom prst="rect">
            <a:avLst/>
          </a:prstGeom>
          <a:solidFill>
            <a:srgbClr val="29292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Browallia New" pitchFamily="34" charset="-34"/>
            </a:endParaRPr>
          </a:p>
        </p:txBody>
      </p:sp>
      <p:pic>
        <p:nvPicPr>
          <p:cNvPr id="6" name="รูปภาพ 5">
            <a:extLst>
              <a:ext uri="{FF2B5EF4-FFF2-40B4-BE49-F238E27FC236}">
                <a16:creationId xmlns:a16="http://schemas.microsoft.com/office/drawing/2014/main" id="{27E1CD09-AB5D-4DEA-A28A-1B16132F76C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986181"/>
            <a:ext cx="12192000" cy="5592171"/>
          </a:xfrm>
          <a:prstGeom prst="rect">
            <a:avLst/>
          </a:prstGeom>
        </p:spPr>
      </p:pic>
      <p:sp>
        <p:nvSpPr>
          <p:cNvPr id="8" name="ตัวแทนหมายเลขสไลด์ 1">
            <a:extLst>
              <a:ext uri="{FF2B5EF4-FFF2-40B4-BE49-F238E27FC236}">
                <a16:creationId xmlns:a16="http://schemas.microsoft.com/office/drawing/2014/main" id="{943D8FDA-A683-4E88-9FE7-9ABF7E079C8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347200" y="6563846"/>
            <a:ext cx="2844800" cy="294154"/>
          </a:xfrm>
        </p:spPr>
        <p:txBody>
          <a:bodyPr/>
          <a:lstStyle/>
          <a:p>
            <a:pPr>
              <a:defRPr/>
            </a:pPr>
            <a:r>
              <a:rPr lang="en-GB" sz="2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Page </a:t>
            </a:r>
            <a:fld id="{648E034F-C11F-415D-AE9D-DA896267A1AE}" type="slidenum">
              <a:rPr lang="en-GB" sz="2000" b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pPr>
                <a:defRPr/>
              </a:pPr>
              <a:t>18</a:t>
            </a:fld>
            <a:endParaRPr lang="en-GB" sz="20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" name="Rectangle 7">
            <a:extLst>
              <a:ext uri="{FF2B5EF4-FFF2-40B4-BE49-F238E27FC236}">
                <a16:creationId xmlns:a16="http://schemas.microsoft.com/office/drawing/2014/main" id="{6136974A-82CA-4935-8020-6615A92DCEEB}"/>
              </a:ext>
            </a:extLst>
          </p:cNvPr>
          <p:cNvSpPr/>
          <p:nvPr/>
        </p:nvSpPr>
        <p:spPr>
          <a:xfrm>
            <a:off x="0" y="6581001"/>
            <a:ext cx="364772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th-TH" sz="12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ที่มา</a:t>
            </a:r>
            <a:r>
              <a:rPr lang="en-US" sz="12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12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กรมชลประทาน/ กรมส่งเสริมการเกษตร/ กรมทรัพยากรน้ำ/ </a:t>
            </a:r>
            <a:r>
              <a:rPr lang="en-US" sz="12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GISTDA</a:t>
            </a:r>
            <a:r>
              <a:rPr lang="th-TH" sz="12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49745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5ED1B63-C573-42DC-B26B-33EEF05F27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39" y="17783"/>
            <a:ext cx="12192000" cy="89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(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3.2</a:t>
            </a:r>
            <a:r>
              <a:rPr kumimoji="0" lang="th-TH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) แผนการจัดสรรน้ำในฤดูแล้งปี 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2563/2564 </a:t>
            </a:r>
            <a:r>
              <a:rPr kumimoji="0" lang="en-GB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: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</p:txBody>
      </p:sp>
      <p:sp>
        <p:nvSpPr>
          <p:cNvPr id="4" name="สี่เหลี่ยมผืนผ้า 3">
            <a:extLst>
              <a:ext uri="{FF2B5EF4-FFF2-40B4-BE49-F238E27FC236}">
                <a16:creationId xmlns:a16="http://schemas.microsoft.com/office/drawing/2014/main" id="{29A72BE9-8EE6-401C-B069-72E150AE89E7}"/>
              </a:ext>
            </a:extLst>
          </p:cNvPr>
          <p:cNvSpPr/>
          <p:nvPr/>
        </p:nvSpPr>
        <p:spPr bwMode="auto">
          <a:xfrm>
            <a:off x="0" y="6568440"/>
            <a:ext cx="4109720" cy="304800"/>
          </a:xfrm>
          <a:prstGeom prst="rect">
            <a:avLst/>
          </a:prstGeom>
          <a:solidFill>
            <a:srgbClr val="29292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Browallia New" pitchFamily="34" charset="-34"/>
            </a:endParaRPr>
          </a:p>
        </p:txBody>
      </p:sp>
      <p:sp>
        <p:nvSpPr>
          <p:cNvPr id="6" name="ตัวแทนหมายเลขสไลด์ 1">
            <a:extLst>
              <a:ext uri="{FF2B5EF4-FFF2-40B4-BE49-F238E27FC236}">
                <a16:creationId xmlns:a16="http://schemas.microsoft.com/office/drawing/2014/main" id="{0860E9D2-27A7-4AC6-88F1-3FA052A7026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347200" y="6563846"/>
            <a:ext cx="2844800" cy="294154"/>
          </a:xfrm>
        </p:spPr>
        <p:txBody>
          <a:bodyPr/>
          <a:lstStyle/>
          <a:p>
            <a:pPr>
              <a:defRPr/>
            </a:pPr>
            <a:r>
              <a:rPr lang="en-GB" sz="2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Page </a:t>
            </a:r>
            <a:fld id="{648E034F-C11F-415D-AE9D-DA896267A1AE}" type="slidenum">
              <a:rPr lang="en-GB" sz="2000" b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pPr>
                <a:defRPr/>
              </a:pPr>
              <a:t>19</a:t>
            </a:fld>
            <a:endParaRPr lang="en-GB" sz="20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7" name="รูปภาพ 6">
            <a:extLst>
              <a:ext uri="{FF2B5EF4-FFF2-40B4-BE49-F238E27FC236}">
                <a16:creationId xmlns:a16="http://schemas.microsoft.com/office/drawing/2014/main" id="{62A02F17-63D7-4906-9F74-AD834D22690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986182"/>
            <a:ext cx="12192000" cy="5583294"/>
          </a:xfrm>
          <a:prstGeom prst="rect">
            <a:avLst/>
          </a:prstGeom>
        </p:spPr>
      </p:pic>
      <p:sp>
        <p:nvSpPr>
          <p:cNvPr id="9" name="Rectangle 7">
            <a:extLst>
              <a:ext uri="{FF2B5EF4-FFF2-40B4-BE49-F238E27FC236}">
                <a16:creationId xmlns:a16="http://schemas.microsoft.com/office/drawing/2014/main" id="{86AF135B-BFC1-451C-B736-0D09A359AE17}"/>
              </a:ext>
            </a:extLst>
          </p:cNvPr>
          <p:cNvSpPr/>
          <p:nvPr/>
        </p:nvSpPr>
        <p:spPr>
          <a:xfrm>
            <a:off x="0" y="6581001"/>
            <a:ext cx="32758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th-TH" sz="12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ที่มา</a:t>
            </a:r>
            <a:r>
              <a:rPr lang="en-US" sz="12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12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กองอำนวยการน้ำแห่งชาติ</a:t>
            </a:r>
          </a:p>
        </p:txBody>
      </p:sp>
    </p:spTree>
    <p:extLst>
      <p:ext uri="{BB962C8B-B14F-4D97-AF65-F5344CB8AC3E}">
        <p14:creationId xmlns:p14="http://schemas.microsoft.com/office/powerpoint/2010/main" val="3878273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>
            <a:extLst>
              <a:ext uri="{FF2B5EF4-FFF2-40B4-BE49-F238E27FC236}">
                <a16:creationId xmlns:a16="http://schemas.microsoft.com/office/drawing/2014/main" id="{E21E75ED-33B8-4703-8E8C-C0353572622E}"/>
              </a:ext>
            </a:extLst>
          </p:cNvPr>
          <p:cNvSpPr/>
          <p:nvPr/>
        </p:nvSpPr>
        <p:spPr bwMode="auto">
          <a:xfrm>
            <a:off x="0" y="6568440"/>
            <a:ext cx="4109720" cy="304800"/>
          </a:xfrm>
          <a:prstGeom prst="rect">
            <a:avLst/>
          </a:prstGeom>
          <a:solidFill>
            <a:srgbClr val="29292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Browallia New" pitchFamily="34" charset="-34"/>
            </a:endParaRPr>
          </a:p>
        </p:txBody>
      </p:sp>
      <p:pic>
        <p:nvPicPr>
          <p:cNvPr id="4" name="รูปภาพ 3">
            <a:extLst>
              <a:ext uri="{FF2B5EF4-FFF2-40B4-BE49-F238E27FC236}">
                <a16:creationId xmlns:a16="http://schemas.microsoft.com/office/drawing/2014/main" id="{1CC41470-168A-4C22-AB4C-9001245AAA2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993258"/>
            <a:ext cx="12192000" cy="5577840"/>
          </a:xfrm>
          <a:prstGeom prst="rect">
            <a:avLst/>
          </a:prstGeom>
        </p:spPr>
      </p:pic>
      <p:sp>
        <p:nvSpPr>
          <p:cNvPr id="13" name="ตัวแทนหมายเลขสไลด์ 1">
            <a:extLst>
              <a:ext uri="{FF2B5EF4-FFF2-40B4-BE49-F238E27FC236}">
                <a16:creationId xmlns:a16="http://schemas.microsoft.com/office/drawing/2014/main" id="{7FBDE6D2-9CA1-4ECC-B83D-D63DCB0DD47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347200" y="6563846"/>
            <a:ext cx="2844800" cy="294154"/>
          </a:xfrm>
        </p:spPr>
        <p:txBody>
          <a:bodyPr/>
          <a:lstStyle/>
          <a:p>
            <a:pPr>
              <a:defRPr/>
            </a:pPr>
            <a:r>
              <a:rPr lang="en-GB" sz="2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Page </a:t>
            </a:r>
            <a:fld id="{648E034F-C11F-415D-AE9D-DA896267A1AE}" type="slidenum">
              <a:rPr lang="en-GB" sz="2000" b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pPr>
                <a:defRPr/>
              </a:pPr>
              <a:t>2</a:t>
            </a:fld>
            <a:endParaRPr lang="en-GB" sz="20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0978694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DB6C935-43FF-444D-961C-8663F3C543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39" y="17783"/>
            <a:ext cx="12192000" cy="89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(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3.2</a:t>
            </a:r>
            <a:r>
              <a:rPr kumimoji="0" lang="th-TH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) แผนการจัดสรรน้ำในฤดูแล้งปี 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2563/2564 </a:t>
            </a:r>
            <a:r>
              <a:rPr kumimoji="0" lang="en-GB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: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</p:txBody>
      </p:sp>
      <p:sp>
        <p:nvSpPr>
          <p:cNvPr id="4" name="สี่เหลี่ยมผืนผ้า 3">
            <a:extLst>
              <a:ext uri="{FF2B5EF4-FFF2-40B4-BE49-F238E27FC236}">
                <a16:creationId xmlns:a16="http://schemas.microsoft.com/office/drawing/2014/main" id="{E2C923DE-0017-4F06-A725-D2AD6BA40EDB}"/>
              </a:ext>
            </a:extLst>
          </p:cNvPr>
          <p:cNvSpPr/>
          <p:nvPr/>
        </p:nvSpPr>
        <p:spPr bwMode="auto">
          <a:xfrm>
            <a:off x="0" y="6568440"/>
            <a:ext cx="4109720" cy="304800"/>
          </a:xfrm>
          <a:prstGeom prst="rect">
            <a:avLst/>
          </a:prstGeom>
          <a:solidFill>
            <a:srgbClr val="29292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Browallia New" pitchFamily="34" charset="-34"/>
            </a:endParaRPr>
          </a:p>
        </p:txBody>
      </p:sp>
      <p:sp>
        <p:nvSpPr>
          <p:cNvPr id="6" name="ตัวแทนหมายเลขสไลด์ 1">
            <a:extLst>
              <a:ext uri="{FF2B5EF4-FFF2-40B4-BE49-F238E27FC236}">
                <a16:creationId xmlns:a16="http://schemas.microsoft.com/office/drawing/2014/main" id="{F247C819-69A5-4446-A472-F4B3DDFD2E4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347200" y="6563846"/>
            <a:ext cx="2844800" cy="294154"/>
          </a:xfrm>
        </p:spPr>
        <p:txBody>
          <a:bodyPr/>
          <a:lstStyle/>
          <a:p>
            <a:pPr>
              <a:defRPr/>
            </a:pPr>
            <a:r>
              <a:rPr lang="en-GB" sz="2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Page </a:t>
            </a:r>
            <a:fld id="{648E034F-C11F-415D-AE9D-DA896267A1AE}" type="slidenum">
              <a:rPr lang="en-GB" sz="2000" b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pPr>
                <a:defRPr/>
              </a:pPr>
              <a:t>20</a:t>
            </a:fld>
            <a:endParaRPr lang="en-GB" sz="20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7" name="รูปภาพ 6">
            <a:extLst>
              <a:ext uri="{FF2B5EF4-FFF2-40B4-BE49-F238E27FC236}">
                <a16:creationId xmlns:a16="http://schemas.microsoft.com/office/drawing/2014/main" id="{849CD64C-B316-4650-9F73-7B3732D573C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990619"/>
            <a:ext cx="12192000" cy="5577840"/>
          </a:xfrm>
          <a:prstGeom prst="rect">
            <a:avLst/>
          </a:prstGeom>
        </p:spPr>
      </p:pic>
      <p:sp>
        <p:nvSpPr>
          <p:cNvPr id="9" name="Rectangle 7">
            <a:extLst>
              <a:ext uri="{FF2B5EF4-FFF2-40B4-BE49-F238E27FC236}">
                <a16:creationId xmlns:a16="http://schemas.microsoft.com/office/drawing/2014/main" id="{1BF102C6-D38C-42FF-9258-515B14CD6268}"/>
              </a:ext>
            </a:extLst>
          </p:cNvPr>
          <p:cNvSpPr/>
          <p:nvPr/>
        </p:nvSpPr>
        <p:spPr>
          <a:xfrm>
            <a:off x="0" y="6581001"/>
            <a:ext cx="32758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th-TH" sz="12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ที่มา</a:t>
            </a:r>
            <a:r>
              <a:rPr lang="en-US" sz="12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12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การประปาส่วนภูมิภาค</a:t>
            </a:r>
          </a:p>
        </p:txBody>
      </p:sp>
    </p:spTree>
    <p:extLst>
      <p:ext uri="{BB962C8B-B14F-4D97-AF65-F5344CB8AC3E}">
        <p14:creationId xmlns:p14="http://schemas.microsoft.com/office/powerpoint/2010/main" val="76438161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6637736-A6AC-4E52-A22B-104DAA3116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39" y="17783"/>
            <a:ext cx="12192000" cy="89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(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3.2</a:t>
            </a:r>
            <a:r>
              <a:rPr kumimoji="0" lang="th-TH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) แผนการจัดสรรน้ำในฤดูแล้งปี 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2563/2564 </a:t>
            </a:r>
            <a:r>
              <a:rPr kumimoji="0" lang="en-GB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: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</p:txBody>
      </p:sp>
      <p:sp>
        <p:nvSpPr>
          <p:cNvPr id="4" name="สี่เหลี่ยมผืนผ้า 3">
            <a:extLst>
              <a:ext uri="{FF2B5EF4-FFF2-40B4-BE49-F238E27FC236}">
                <a16:creationId xmlns:a16="http://schemas.microsoft.com/office/drawing/2014/main" id="{36EA9B30-4DD3-48A9-9F04-D7A29B40E066}"/>
              </a:ext>
            </a:extLst>
          </p:cNvPr>
          <p:cNvSpPr/>
          <p:nvPr/>
        </p:nvSpPr>
        <p:spPr bwMode="auto">
          <a:xfrm>
            <a:off x="0" y="6568440"/>
            <a:ext cx="4109720" cy="304800"/>
          </a:xfrm>
          <a:prstGeom prst="rect">
            <a:avLst/>
          </a:prstGeom>
          <a:solidFill>
            <a:srgbClr val="29292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Browallia New" pitchFamily="34" charset="-34"/>
            </a:endParaRPr>
          </a:p>
        </p:txBody>
      </p:sp>
      <p:sp>
        <p:nvSpPr>
          <p:cNvPr id="6" name="ตัวแทนหมายเลขสไลด์ 1">
            <a:extLst>
              <a:ext uri="{FF2B5EF4-FFF2-40B4-BE49-F238E27FC236}">
                <a16:creationId xmlns:a16="http://schemas.microsoft.com/office/drawing/2014/main" id="{B43599EB-76C1-4F1A-8B7A-E48AACE77E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347200" y="6563846"/>
            <a:ext cx="2844800" cy="294154"/>
          </a:xfrm>
        </p:spPr>
        <p:txBody>
          <a:bodyPr/>
          <a:lstStyle/>
          <a:p>
            <a:pPr>
              <a:defRPr/>
            </a:pPr>
            <a:r>
              <a:rPr lang="en-GB" sz="2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Page </a:t>
            </a:r>
            <a:fld id="{648E034F-C11F-415D-AE9D-DA896267A1AE}" type="slidenum">
              <a:rPr lang="en-GB" sz="2000" b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pPr>
                <a:defRPr/>
              </a:pPr>
              <a:t>21</a:t>
            </a:fld>
            <a:endParaRPr lang="en-GB" sz="20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7" name="รูปภาพ 6">
            <a:extLst>
              <a:ext uri="{FF2B5EF4-FFF2-40B4-BE49-F238E27FC236}">
                <a16:creationId xmlns:a16="http://schemas.microsoft.com/office/drawing/2014/main" id="{8439D1E2-1D1D-4AF0-8BE9-2B071B7F20F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80728"/>
            <a:ext cx="12192000" cy="5588748"/>
          </a:xfrm>
          <a:prstGeom prst="rect">
            <a:avLst/>
          </a:prstGeom>
        </p:spPr>
      </p:pic>
      <p:sp>
        <p:nvSpPr>
          <p:cNvPr id="9" name="Rectangle 7">
            <a:extLst>
              <a:ext uri="{FF2B5EF4-FFF2-40B4-BE49-F238E27FC236}">
                <a16:creationId xmlns:a16="http://schemas.microsoft.com/office/drawing/2014/main" id="{E12F6916-3D89-4F5E-91E4-5190E7D71108}"/>
              </a:ext>
            </a:extLst>
          </p:cNvPr>
          <p:cNvSpPr/>
          <p:nvPr/>
        </p:nvSpPr>
        <p:spPr>
          <a:xfrm>
            <a:off x="0" y="6581001"/>
            <a:ext cx="32758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th-TH" sz="12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ที่มา</a:t>
            </a:r>
            <a:r>
              <a:rPr lang="en-US" sz="12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12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กรมส่งเสริมการเกษตร/ สำนักงานทรัพยากรน้ำแห่งชาติ</a:t>
            </a:r>
          </a:p>
        </p:txBody>
      </p:sp>
    </p:spTree>
    <p:extLst>
      <p:ext uri="{BB962C8B-B14F-4D97-AF65-F5344CB8AC3E}">
        <p14:creationId xmlns:p14="http://schemas.microsoft.com/office/powerpoint/2010/main" val="28791342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02EA32F-D7B9-42AA-9F24-FAC2FAA467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39" y="17783"/>
            <a:ext cx="12192000" cy="89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(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3.2</a:t>
            </a:r>
            <a:r>
              <a:rPr kumimoji="0" lang="th-TH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) แผนการจัดสรรน้ำในฤดูแล้งปี 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2563/2564 </a:t>
            </a:r>
            <a:r>
              <a:rPr kumimoji="0" lang="en-GB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: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</p:txBody>
      </p:sp>
      <p:sp>
        <p:nvSpPr>
          <p:cNvPr id="4" name="สี่เหลี่ยมผืนผ้า 3">
            <a:extLst>
              <a:ext uri="{FF2B5EF4-FFF2-40B4-BE49-F238E27FC236}">
                <a16:creationId xmlns:a16="http://schemas.microsoft.com/office/drawing/2014/main" id="{D0E73D9B-50FF-421D-A994-C8C80CB37EF6}"/>
              </a:ext>
            </a:extLst>
          </p:cNvPr>
          <p:cNvSpPr/>
          <p:nvPr/>
        </p:nvSpPr>
        <p:spPr bwMode="auto">
          <a:xfrm>
            <a:off x="0" y="6568440"/>
            <a:ext cx="4109720" cy="304800"/>
          </a:xfrm>
          <a:prstGeom prst="rect">
            <a:avLst/>
          </a:prstGeom>
          <a:solidFill>
            <a:srgbClr val="29292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Browallia New" pitchFamily="34" charset="-34"/>
            </a:endParaRPr>
          </a:p>
        </p:txBody>
      </p:sp>
      <p:pic>
        <p:nvPicPr>
          <p:cNvPr id="11" name="รูปภาพ 10">
            <a:extLst>
              <a:ext uri="{FF2B5EF4-FFF2-40B4-BE49-F238E27FC236}">
                <a16:creationId xmlns:a16="http://schemas.microsoft.com/office/drawing/2014/main" id="{DE49D424-218E-4623-BADB-ED160799397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80727"/>
            <a:ext cx="12192000" cy="5588749"/>
          </a:xfrm>
          <a:prstGeom prst="rect">
            <a:avLst/>
          </a:prstGeom>
        </p:spPr>
      </p:pic>
      <p:sp>
        <p:nvSpPr>
          <p:cNvPr id="6" name="ตัวแทนหมายเลขสไลด์ 1">
            <a:extLst>
              <a:ext uri="{FF2B5EF4-FFF2-40B4-BE49-F238E27FC236}">
                <a16:creationId xmlns:a16="http://schemas.microsoft.com/office/drawing/2014/main" id="{30D45D8C-A05B-4A7D-BD7F-DA914C3EF3B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347200" y="6563846"/>
            <a:ext cx="2844800" cy="294154"/>
          </a:xfrm>
        </p:spPr>
        <p:txBody>
          <a:bodyPr/>
          <a:lstStyle/>
          <a:p>
            <a:pPr>
              <a:defRPr/>
            </a:pPr>
            <a:r>
              <a:rPr lang="en-GB" sz="2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Page </a:t>
            </a:r>
            <a:fld id="{648E034F-C11F-415D-AE9D-DA896267A1AE}" type="slidenum">
              <a:rPr lang="en-GB" sz="2000" b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pPr>
                <a:defRPr/>
              </a:pPr>
              <a:t>22</a:t>
            </a:fld>
            <a:endParaRPr lang="en-GB" sz="20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" name="Rectangle 7">
            <a:extLst>
              <a:ext uri="{FF2B5EF4-FFF2-40B4-BE49-F238E27FC236}">
                <a16:creationId xmlns:a16="http://schemas.microsoft.com/office/drawing/2014/main" id="{65F697A2-0CD7-4986-89FC-EC9861B582A1}"/>
              </a:ext>
            </a:extLst>
          </p:cNvPr>
          <p:cNvSpPr/>
          <p:nvPr/>
        </p:nvSpPr>
        <p:spPr>
          <a:xfrm>
            <a:off x="0" y="6581001"/>
            <a:ext cx="32758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th-TH" sz="12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ที่มา</a:t>
            </a:r>
            <a:r>
              <a:rPr lang="en-US" sz="12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12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ศูนย์ป้องกันวิกฤติน้ำ กรมทรัพยากรน้ำ</a:t>
            </a:r>
          </a:p>
        </p:txBody>
      </p:sp>
    </p:spTree>
    <p:extLst>
      <p:ext uri="{BB962C8B-B14F-4D97-AF65-F5344CB8AC3E}">
        <p14:creationId xmlns:p14="http://schemas.microsoft.com/office/powerpoint/2010/main" val="26738712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A67CC2E-A4A0-4C3A-9E27-F1330D3BE6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39" y="17783"/>
            <a:ext cx="12192000" cy="89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(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3.2</a:t>
            </a:r>
            <a:r>
              <a:rPr kumimoji="0" lang="th-TH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) แผนการจัดสรรน้ำในฤดูแล้งปี 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2563/2564 </a:t>
            </a:r>
            <a:r>
              <a:rPr kumimoji="0" lang="en-GB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: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</p:txBody>
      </p:sp>
      <p:sp>
        <p:nvSpPr>
          <p:cNvPr id="3" name="สี่เหลี่ยมผืนผ้า 2">
            <a:extLst>
              <a:ext uri="{FF2B5EF4-FFF2-40B4-BE49-F238E27FC236}">
                <a16:creationId xmlns:a16="http://schemas.microsoft.com/office/drawing/2014/main" id="{8255C45B-623A-4337-8BE3-78306306865F}"/>
              </a:ext>
            </a:extLst>
          </p:cNvPr>
          <p:cNvSpPr/>
          <p:nvPr/>
        </p:nvSpPr>
        <p:spPr bwMode="auto">
          <a:xfrm>
            <a:off x="0" y="6568440"/>
            <a:ext cx="4109720" cy="304800"/>
          </a:xfrm>
          <a:prstGeom prst="rect">
            <a:avLst/>
          </a:prstGeom>
          <a:solidFill>
            <a:srgbClr val="29292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Browallia New" pitchFamily="34" charset="-34"/>
            </a:endParaRPr>
          </a:p>
        </p:txBody>
      </p:sp>
      <p:pic>
        <p:nvPicPr>
          <p:cNvPr id="13" name="รูปภาพ 12">
            <a:extLst>
              <a:ext uri="{FF2B5EF4-FFF2-40B4-BE49-F238E27FC236}">
                <a16:creationId xmlns:a16="http://schemas.microsoft.com/office/drawing/2014/main" id="{A43799B7-F047-4D62-BF2F-C3EA8FCBA0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990600"/>
            <a:ext cx="12192000" cy="5577840"/>
          </a:xfrm>
          <a:prstGeom prst="rect">
            <a:avLst/>
          </a:prstGeom>
        </p:spPr>
      </p:pic>
      <p:sp>
        <p:nvSpPr>
          <p:cNvPr id="6" name="ตัวแทนหมายเลขสไลด์ 1">
            <a:extLst>
              <a:ext uri="{FF2B5EF4-FFF2-40B4-BE49-F238E27FC236}">
                <a16:creationId xmlns:a16="http://schemas.microsoft.com/office/drawing/2014/main" id="{66E5EA7D-9236-4796-9782-A77B1A8EA62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347200" y="6563846"/>
            <a:ext cx="2844800" cy="294154"/>
          </a:xfrm>
        </p:spPr>
        <p:txBody>
          <a:bodyPr/>
          <a:lstStyle/>
          <a:p>
            <a:pPr>
              <a:defRPr/>
            </a:pPr>
            <a:r>
              <a:rPr lang="en-GB" sz="2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Page </a:t>
            </a:r>
            <a:fld id="{648E034F-C11F-415D-AE9D-DA896267A1AE}" type="slidenum">
              <a:rPr lang="en-GB" sz="2000" b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pPr>
                <a:defRPr/>
              </a:pPr>
              <a:t>23</a:t>
            </a:fld>
            <a:endParaRPr lang="en-GB" sz="20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" name="Rectangle 7">
            <a:extLst>
              <a:ext uri="{FF2B5EF4-FFF2-40B4-BE49-F238E27FC236}">
                <a16:creationId xmlns:a16="http://schemas.microsoft.com/office/drawing/2014/main" id="{7BC4F65B-AD96-4455-83B2-0077BC4ABAE2}"/>
              </a:ext>
            </a:extLst>
          </p:cNvPr>
          <p:cNvSpPr/>
          <p:nvPr/>
        </p:nvSpPr>
        <p:spPr>
          <a:xfrm>
            <a:off x="0" y="6581001"/>
            <a:ext cx="32758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th-TH" sz="12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ที่มา</a:t>
            </a:r>
            <a:r>
              <a:rPr lang="en-US" sz="12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12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กระทรวงเกษตรและสหกรณ์</a:t>
            </a:r>
          </a:p>
        </p:txBody>
      </p:sp>
    </p:spTree>
    <p:extLst>
      <p:ext uri="{BB962C8B-B14F-4D97-AF65-F5344CB8AC3E}">
        <p14:creationId xmlns:p14="http://schemas.microsoft.com/office/powerpoint/2010/main" val="136824890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C42D15E-2FFC-4159-9D55-9AF1BDCC92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39" y="17783"/>
            <a:ext cx="12192000" cy="89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(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3.3</a:t>
            </a:r>
            <a:r>
              <a:rPr kumimoji="0" lang="th-TH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) พื้นที่เสี่ยงอุทกภัยในพื้นที่ภาคใต้ (พ.ย. - ธ.ค. 2563)</a:t>
            </a:r>
            <a:r>
              <a:rPr kumimoji="0" lang="en-GB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: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</p:txBody>
      </p:sp>
      <p:sp>
        <p:nvSpPr>
          <p:cNvPr id="4" name="สี่เหลี่ยมผืนผ้า 3">
            <a:extLst>
              <a:ext uri="{FF2B5EF4-FFF2-40B4-BE49-F238E27FC236}">
                <a16:creationId xmlns:a16="http://schemas.microsoft.com/office/drawing/2014/main" id="{EFDDF112-2A99-4248-850B-79DA8BDD29F4}"/>
              </a:ext>
            </a:extLst>
          </p:cNvPr>
          <p:cNvSpPr/>
          <p:nvPr/>
        </p:nvSpPr>
        <p:spPr bwMode="auto">
          <a:xfrm>
            <a:off x="0" y="6568440"/>
            <a:ext cx="4109720" cy="304800"/>
          </a:xfrm>
          <a:prstGeom prst="rect">
            <a:avLst/>
          </a:prstGeom>
          <a:solidFill>
            <a:srgbClr val="29292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Browallia New" pitchFamily="34" charset="-34"/>
            </a:endParaRPr>
          </a:p>
        </p:txBody>
      </p:sp>
      <p:pic>
        <p:nvPicPr>
          <p:cNvPr id="15" name="รูปภาพ 14">
            <a:extLst>
              <a:ext uri="{FF2B5EF4-FFF2-40B4-BE49-F238E27FC236}">
                <a16:creationId xmlns:a16="http://schemas.microsoft.com/office/drawing/2014/main" id="{1BD8ADC6-1FAD-4002-8A58-73596DC5657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946" y="993034"/>
            <a:ext cx="12192000" cy="5577840"/>
          </a:xfrm>
          <a:prstGeom prst="rect">
            <a:avLst/>
          </a:prstGeom>
        </p:spPr>
      </p:pic>
      <p:sp>
        <p:nvSpPr>
          <p:cNvPr id="6" name="ตัวแทนหมายเลขสไลด์ 1">
            <a:extLst>
              <a:ext uri="{FF2B5EF4-FFF2-40B4-BE49-F238E27FC236}">
                <a16:creationId xmlns:a16="http://schemas.microsoft.com/office/drawing/2014/main" id="{75245E8C-CC49-4B0D-934D-BCAA3E0427D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347200" y="6563846"/>
            <a:ext cx="2844800" cy="294154"/>
          </a:xfrm>
        </p:spPr>
        <p:txBody>
          <a:bodyPr/>
          <a:lstStyle/>
          <a:p>
            <a:pPr>
              <a:defRPr/>
            </a:pPr>
            <a:r>
              <a:rPr lang="en-GB" sz="2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Page </a:t>
            </a:r>
            <a:fld id="{648E034F-C11F-415D-AE9D-DA896267A1AE}" type="slidenum">
              <a:rPr lang="en-GB" sz="2000" b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pPr>
                <a:defRPr/>
              </a:pPr>
              <a:t>24</a:t>
            </a:fld>
            <a:endParaRPr lang="en-GB" sz="20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" name="Rectangle 7">
            <a:extLst>
              <a:ext uri="{FF2B5EF4-FFF2-40B4-BE49-F238E27FC236}">
                <a16:creationId xmlns:a16="http://schemas.microsoft.com/office/drawing/2014/main" id="{B2E975D9-3C3C-4C63-8375-A960910D3644}"/>
              </a:ext>
            </a:extLst>
          </p:cNvPr>
          <p:cNvSpPr/>
          <p:nvPr/>
        </p:nvSpPr>
        <p:spPr>
          <a:xfrm>
            <a:off x="0" y="6581001"/>
            <a:ext cx="32758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th-TH" sz="12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ที่มา</a:t>
            </a:r>
            <a:r>
              <a:rPr lang="en-US" sz="12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12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ศูนย์ป้องกันวิกฤติน้ำ กรมทรัพยากรน้ำ</a:t>
            </a:r>
          </a:p>
        </p:txBody>
      </p:sp>
    </p:spTree>
    <p:extLst>
      <p:ext uri="{BB962C8B-B14F-4D97-AF65-F5344CB8AC3E}">
        <p14:creationId xmlns:p14="http://schemas.microsoft.com/office/powerpoint/2010/main" val="269483088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>
            <a:extLst>
              <a:ext uri="{FF2B5EF4-FFF2-40B4-BE49-F238E27FC236}">
                <a16:creationId xmlns:a16="http://schemas.microsoft.com/office/drawing/2014/main" id="{D81C5682-1E4C-48A4-B429-E96E20A1659B}"/>
              </a:ext>
            </a:extLst>
          </p:cNvPr>
          <p:cNvSpPr/>
          <p:nvPr/>
        </p:nvSpPr>
        <p:spPr bwMode="auto">
          <a:xfrm>
            <a:off x="0" y="6568440"/>
            <a:ext cx="4109720" cy="304800"/>
          </a:xfrm>
          <a:prstGeom prst="rect">
            <a:avLst/>
          </a:prstGeom>
          <a:solidFill>
            <a:srgbClr val="29292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Browallia New" pitchFamily="34" charset="-34"/>
            </a:endParaRPr>
          </a:p>
        </p:txBody>
      </p:sp>
      <p:pic>
        <p:nvPicPr>
          <p:cNvPr id="10" name="รูปภาพ 9">
            <a:extLst>
              <a:ext uri="{FF2B5EF4-FFF2-40B4-BE49-F238E27FC236}">
                <a16:creationId xmlns:a16="http://schemas.microsoft.com/office/drawing/2014/main" id="{53D8BECE-FD58-426C-9B29-0F872FFF21C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80727"/>
            <a:ext cx="12192000" cy="5606503"/>
          </a:xfrm>
          <a:prstGeom prst="rect">
            <a:avLst/>
          </a:prstGeom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C7068737-E03D-4977-8CB9-2E297E0C25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39" y="17783"/>
            <a:ext cx="12192000" cy="89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(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3.</a:t>
            </a:r>
            <a:r>
              <a:rPr lang="en-US" sz="4400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4</a:t>
            </a:r>
            <a:r>
              <a:rPr kumimoji="0" lang="th-TH" sz="4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) </a:t>
            </a:r>
            <a:r>
              <a:rPr lang="th-TH" sz="4400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แผน/ผลการบริหารจัดการเพื่อรองรับสภาวะวิกฤติน้ำปี </a:t>
            </a:r>
            <a:r>
              <a:rPr lang="en-US" sz="4400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2563 </a:t>
            </a:r>
            <a:r>
              <a: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: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</p:txBody>
      </p:sp>
      <p:sp>
        <p:nvSpPr>
          <p:cNvPr id="7" name="กล่องข้อความ 6">
            <a:extLst>
              <a:ext uri="{FF2B5EF4-FFF2-40B4-BE49-F238E27FC236}">
                <a16:creationId xmlns:a16="http://schemas.microsoft.com/office/drawing/2014/main" id="{153FE1F2-7F05-4BF9-A2AF-9CE2E034F3A0}"/>
              </a:ext>
            </a:extLst>
          </p:cNvPr>
          <p:cNvSpPr txBox="1"/>
          <p:nvPr/>
        </p:nvSpPr>
        <p:spPr>
          <a:xfrm>
            <a:off x="0" y="986099"/>
            <a:ext cx="644193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h-TH" sz="2400" b="1" i="1" u="sng" dirty="0">
                <a:solidFill>
                  <a:srgbClr val="FF0000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สรุปค่าใช้จ่ายในการบริหารจัดการเพื่อรองรับสภาวะวิกฤติน้ำ ปี พ.ศ. </a:t>
            </a:r>
            <a:r>
              <a:rPr lang="en-US" sz="2400" b="1" i="1" u="sng" dirty="0">
                <a:solidFill>
                  <a:srgbClr val="FF0000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2563</a:t>
            </a:r>
            <a:endParaRPr lang="th-TH" sz="2400" b="1" i="1" u="sng" dirty="0">
              <a:solidFill>
                <a:srgbClr val="FF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5" name="กล่องข้อความ 14">
            <a:extLst>
              <a:ext uri="{FF2B5EF4-FFF2-40B4-BE49-F238E27FC236}">
                <a16:creationId xmlns:a16="http://schemas.microsoft.com/office/drawing/2014/main" id="{6E174065-03BD-44D8-8A3E-89441CCBA7ED}"/>
              </a:ext>
            </a:extLst>
          </p:cNvPr>
          <p:cNvSpPr txBox="1"/>
          <p:nvPr/>
        </p:nvSpPr>
        <p:spPr>
          <a:xfrm>
            <a:off x="6877738" y="980728"/>
            <a:ext cx="504940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h-TH" sz="2800" b="1" i="1" u="sng" dirty="0">
                <a:solidFill>
                  <a:srgbClr val="002060"/>
                </a:solidFill>
                <a:latin typeface="TH Sarabun New" panose="020B0500040200020003" pitchFamily="34" charset="-34"/>
                <a:ea typeface="Calibri" panose="020F0502020204030204" pitchFamily="34" charset="0"/>
                <a:cs typeface="TH Sarabun New" panose="020B0500040200020003" pitchFamily="34" charset="-34"/>
              </a:rPr>
              <a:t>ผลการใช้จ่ายงบวิกฤติน้ำ ปี พ.ศ. </a:t>
            </a:r>
            <a:r>
              <a:rPr lang="en-US" sz="2800" b="1" i="1" u="sng" dirty="0">
                <a:solidFill>
                  <a:srgbClr val="002060"/>
                </a:solidFill>
                <a:latin typeface="TH Sarabun New" panose="020B0500040200020003" pitchFamily="34" charset="-34"/>
                <a:ea typeface="Calibri" panose="020F0502020204030204" pitchFamily="34" charset="0"/>
                <a:cs typeface="TH Sarabun New" panose="020B0500040200020003" pitchFamily="34" charset="-34"/>
              </a:rPr>
              <a:t>2563</a:t>
            </a:r>
            <a:endParaRPr lang="th-TH" sz="2800" b="1" i="1" u="sng" dirty="0">
              <a:solidFill>
                <a:srgbClr val="002060"/>
              </a:solidFill>
              <a:latin typeface="TH Sarabun New" panose="020B0500040200020003" pitchFamily="34" charset="-34"/>
              <a:ea typeface="Calibri" panose="020F0502020204030204" pitchFamily="34" charset="0"/>
              <a:cs typeface="TH Sarabun New" panose="020B0500040200020003" pitchFamily="34" charset="-34"/>
            </a:endParaRPr>
          </a:p>
        </p:txBody>
      </p:sp>
      <p:grpSp>
        <p:nvGrpSpPr>
          <p:cNvPr id="12" name="กลุ่ม 11">
            <a:extLst>
              <a:ext uri="{FF2B5EF4-FFF2-40B4-BE49-F238E27FC236}">
                <a16:creationId xmlns:a16="http://schemas.microsoft.com/office/drawing/2014/main" id="{C546EE1D-5D25-47FD-B77D-1D72E61BDC0D}"/>
              </a:ext>
            </a:extLst>
          </p:cNvPr>
          <p:cNvGrpSpPr/>
          <p:nvPr/>
        </p:nvGrpSpPr>
        <p:grpSpPr>
          <a:xfrm>
            <a:off x="263352" y="1835532"/>
            <a:ext cx="4968552" cy="4257764"/>
            <a:chOff x="263352" y="1628800"/>
            <a:chExt cx="4968552" cy="4257764"/>
          </a:xfrm>
        </p:grpSpPr>
        <p:graphicFrame>
          <p:nvGraphicFramePr>
            <p:cNvPr id="13" name="แผนภูมิ 12">
              <a:extLst>
                <a:ext uri="{FF2B5EF4-FFF2-40B4-BE49-F238E27FC236}">
                  <a16:creationId xmlns:a16="http://schemas.microsoft.com/office/drawing/2014/main" id="{C421881B-3479-414C-AA45-159507CE4ED4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494261362"/>
                </p:ext>
              </p:extLst>
            </p:nvPr>
          </p:nvGraphicFramePr>
          <p:xfrm>
            <a:off x="263352" y="1628800"/>
            <a:ext cx="4968552" cy="400884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6" name="กล่องข้อความ 15">
              <a:extLst>
                <a:ext uri="{FF2B5EF4-FFF2-40B4-BE49-F238E27FC236}">
                  <a16:creationId xmlns:a16="http://schemas.microsoft.com/office/drawing/2014/main" id="{7233FDD6-1EED-473D-8F99-4E1C96B59D29}"/>
                </a:ext>
              </a:extLst>
            </p:cNvPr>
            <p:cNvSpPr txBox="1"/>
            <p:nvPr/>
          </p:nvSpPr>
          <p:spPr>
            <a:xfrm>
              <a:off x="1343472" y="5517232"/>
              <a:ext cx="7920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b="1" i="1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งบสูบน้ำ</a:t>
              </a:r>
            </a:p>
          </p:txBody>
        </p:sp>
        <p:sp>
          <p:nvSpPr>
            <p:cNvPr id="18" name="กล่องข้อความ 17">
              <a:extLst>
                <a:ext uri="{FF2B5EF4-FFF2-40B4-BE49-F238E27FC236}">
                  <a16:creationId xmlns:a16="http://schemas.microsoft.com/office/drawing/2014/main" id="{E539A473-B032-48DD-BC7F-7163D4E44A0C}"/>
                </a:ext>
              </a:extLst>
            </p:cNvPr>
            <p:cNvSpPr txBox="1"/>
            <p:nvPr/>
          </p:nvSpPr>
          <p:spPr>
            <a:xfrm>
              <a:off x="2567608" y="5517232"/>
              <a:ext cx="10801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b="1" i="1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บึงบอระเพ็ด</a:t>
              </a:r>
            </a:p>
          </p:txBody>
        </p:sp>
        <p:sp>
          <p:nvSpPr>
            <p:cNvPr id="20" name="กล่องข้อความ 19">
              <a:extLst>
                <a:ext uri="{FF2B5EF4-FFF2-40B4-BE49-F238E27FC236}">
                  <a16:creationId xmlns:a16="http://schemas.microsoft.com/office/drawing/2014/main" id="{45E7E86F-F054-4059-B1D0-EEF8A6BCCE1D}"/>
                </a:ext>
              </a:extLst>
            </p:cNvPr>
            <p:cNvSpPr txBox="1"/>
            <p:nvPr/>
          </p:nvSpPr>
          <p:spPr>
            <a:xfrm>
              <a:off x="3647728" y="5517232"/>
              <a:ext cx="15353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b="1" i="1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อ่างเก็บน้ำแม่รำพัน</a:t>
              </a:r>
            </a:p>
          </p:txBody>
        </p:sp>
      </p:grpSp>
      <p:sp>
        <p:nvSpPr>
          <p:cNvPr id="21" name="สี่เหลี่ยมผืนผ้า 20">
            <a:extLst>
              <a:ext uri="{FF2B5EF4-FFF2-40B4-BE49-F238E27FC236}">
                <a16:creationId xmlns:a16="http://schemas.microsoft.com/office/drawing/2014/main" id="{2E3EAB9D-8342-4DAE-8FBF-7914B4FA0227}"/>
              </a:ext>
            </a:extLst>
          </p:cNvPr>
          <p:cNvSpPr/>
          <p:nvPr/>
        </p:nvSpPr>
        <p:spPr bwMode="auto">
          <a:xfrm>
            <a:off x="1162882" y="1454987"/>
            <a:ext cx="288032" cy="128162"/>
          </a:xfrm>
          <a:prstGeom prst="rect">
            <a:avLst/>
          </a:prstGeom>
          <a:solidFill>
            <a:srgbClr val="FF99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1800" b="1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3" name="สี่เหลี่ยมผืนผ้า 22">
            <a:extLst>
              <a:ext uri="{FF2B5EF4-FFF2-40B4-BE49-F238E27FC236}">
                <a16:creationId xmlns:a16="http://schemas.microsoft.com/office/drawing/2014/main" id="{40D77D6A-F800-40D7-B3B3-68D1A27C16C9}"/>
              </a:ext>
            </a:extLst>
          </p:cNvPr>
          <p:cNvSpPr/>
          <p:nvPr/>
        </p:nvSpPr>
        <p:spPr bwMode="auto">
          <a:xfrm>
            <a:off x="1162882" y="1729077"/>
            <a:ext cx="288032" cy="128162"/>
          </a:xfrm>
          <a:prstGeom prst="rect">
            <a:avLst/>
          </a:prstGeom>
          <a:solidFill>
            <a:srgbClr val="FFCC9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1800" b="1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5" name="กล่องข้อความ 24">
            <a:extLst>
              <a:ext uri="{FF2B5EF4-FFF2-40B4-BE49-F238E27FC236}">
                <a16:creationId xmlns:a16="http://schemas.microsoft.com/office/drawing/2014/main" id="{2E77D4BA-DFB6-4BE1-846E-B6354A6F05E7}"/>
              </a:ext>
            </a:extLst>
          </p:cNvPr>
          <p:cNvSpPr txBox="1"/>
          <p:nvPr/>
        </p:nvSpPr>
        <p:spPr>
          <a:xfrm>
            <a:off x="1480449" y="1361881"/>
            <a:ext cx="24842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i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งบประมาณปี พ.ศ. </a:t>
            </a:r>
            <a:r>
              <a:rPr lang="en-US" b="1" i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2563 </a:t>
            </a:r>
            <a:r>
              <a:rPr lang="th-TH" b="1" i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(เดิม)</a:t>
            </a:r>
          </a:p>
        </p:txBody>
      </p:sp>
      <p:sp>
        <p:nvSpPr>
          <p:cNvPr id="27" name="กล่องข้อความ 26">
            <a:extLst>
              <a:ext uri="{FF2B5EF4-FFF2-40B4-BE49-F238E27FC236}">
                <a16:creationId xmlns:a16="http://schemas.microsoft.com/office/drawing/2014/main" id="{19A2E45C-F518-4F75-A62A-4FAE9A46873D}"/>
              </a:ext>
            </a:extLst>
          </p:cNvPr>
          <p:cNvSpPr txBox="1"/>
          <p:nvPr/>
        </p:nvSpPr>
        <p:spPr>
          <a:xfrm>
            <a:off x="1493100" y="1633480"/>
            <a:ext cx="27449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i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งบประมาณปี พ.ศ. </a:t>
            </a:r>
            <a:r>
              <a:rPr lang="en-US" b="1" i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2563 </a:t>
            </a:r>
            <a:r>
              <a:rPr lang="th-TH" b="1" i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(คงเหลือ)</a:t>
            </a:r>
          </a:p>
        </p:txBody>
      </p:sp>
      <p:graphicFrame>
        <p:nvGraphicFramePr>
          <p:cNvPr id="29" name="แผนภูมิ 28">
            <a:extLst>
              <a:ext uri="{FF2B5EF4-FFF2-40B4-BE49-F238E27FC236}">
                <a16:creationId xmlns:a16="http://schemas.microsoft.com/office/drawing/2014/main" id="{175D2BFA-0550-4B60-9438-082D3172C69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0796128"/>
              </p:ext>
            </p:extLst>
          </p:nvPr>
        </p:nvGraphicFramePr>
        <p:xfrm>
          <a:off x="6456040" y="1868430"/>
          <a:ext cx="4968552" cy="40088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1" name="กล่องข้อความ 30">
            <a:extLst>
              <a:ext uri="{FF2B5EF4-FFF2-40B4-BE49-F238E27FC236}">
                <a16:creationId xmlns:a16="http://schemas.microsoft.com/office/drawing/2014/main" id="{6140A9FB-3DB1-4FF1-AB0A-295CAAAB2381}"/>
              </a:ext>
            </a:extLst>
          </p:cNvPr>
          <p:cNvSpPr txBox="1"/>
          <p:nvPr/>
        </p:nvSpPr>
        <p:spPr>
          <a:xfrm>
            <a:off x="7545024" y="5723964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i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งบสูบน้ำ</a:t>
            </a:r>
          </a:p>
        </p:txBody>
      </p:sp>
      <p:sp>
        <p:nvSpPr>
          <p:cNvPr id="33" name="กล่องข้อความ 32">
            <a:extLst>
              <a:ext uri="{FF2B5EF4-FFF2-40B4-BE49-F238E27FC236}">
                <a16:creationId xmlns:a16="http://schemas.microsoft.com/office/drawing/2014/main" id="{B951A243-BB43-4073-97E5-5F124C7716D4}"/>
              </a:ext>
            </a:extLst>
          </p:cNvPr>
          <p:cNvSpPr txBox="1"/>
          <p:nvPr/>
        </p:nvSpPr>
        <p:spPr>
          <a:xfrm>
            <a:off x="8760296" y="5723964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b="1" i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บึงบอระเพ็ด</a:t>
            </a:r>
          </a:p>
        </p:txBody>
      </p:sp>
      <p:sp>
        <p:nvSpPr>
          <p:cNvPr id="35" name="กล่องข้อความ 34">
            <a:extLst>
              <a:ext uri="{FF2B5EF4-FFF2-40B4-BE49-F238E27FC236}">
                <a16:creationId xmlns:a16="http://schemas.microsoft.com/office/drawing/2014/main" id="{A56F3922-4613-4E3B-8DCC-8F40415806E8}"/>
              </a:ext>
            </a:extLst>
          </p:cNvPr>
          <p:cNvSpPr txBox="1"/>
          <p:nvPr/>
        </p:nvSpPr>
        <p:spPr>
          <a:xfrm>
            <a:off x="9885284" y="5723964"/>
            <a:ext cx="15353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b="1" i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อ่างเก็บน้ำแม่รำพัน</a:t>
            </a:r>
          </a:p>
        </p:txBody>
      </p:sp>
      <p:sp>
        <p:nvSpPr>
          <p:cNvPr id="45" name="สี่เหลี่ยมผืนผ้า 44">
            <a:extLst>
              <a:ext uri="{FF2B5EF4-FFF2-40B4-BE49-F238E27FC236}">
                <a16:creationId xmlns:a16="http://schemas.microsoft.com/office/drawing/2014/main" id="{BEB70E9C-4A48-4FD5-894C-8C79DC456BEB}"/>
              </a:ext>
            </a:extLst>
          </p:cNvPr>
          <p:cNvSpPr/>
          <p:nvPr/>
        </p:nvSpPr>
        <p:spPr bwMode="auto">
          <a:xfrm>
            <a:off x="7615810" y="1542177"/>
            <a:ext cx="288032" cy="128162"/>
          </a:xfrm>
          <a:prstGeom prst="rect">
            <a:avLst/>
          </a:prstGeom>
          <a:solidFill>
            <a:srgbClr val="0070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1800" b="1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7" name="สี่เหลี่ยมผืนผ้า 46">
            <a:extLst>
              <a:ext uri="{FF2B5EF4-FFF2-40B4-BE49-F238E27FC236}">
                <a16:creationId xmlns:a16="http://schemas.microsoft.com/office/drawing/2014/main" id="{FE0FEBAE-97AE-4607-A63B-4E9E81272DD8}"/>
              </a:ext>
            </a:extLst>
          </p:cNvPr>
          <p:cNvSpPr/>
          <p:nvPr/>
        </p:nvSpPr>
        <p:spPr bwMode="auto">
          <a:xfrm>
            <a:off x="7614452" y="1807914"/>
            <a:ext cx="288032" cy="128162"/>
          </a:xfrm>
          <a:prstGeom prst="rect">
            <a:avLst/>
          </a:prstGeom>
          <a:solidFill>
            <a:srgbClr val="BDDE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1800" b="1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9" name="กล่องข้อความ 48">
            <a:extLst>
              <a:ext uri="{FF2B5EF4-FFF2-40B4-BE49-F238E27FC236}">
                <a16:creationId xmlns:a16="http://schemas.microsoft.com/office/drawing/2014/main" id="{D1060DAD-40E7-4A39-89E4-662582AF0769}"/>
              </a:ext>
            </a:extLst>
          </p:cNvPr>
          <p:cNvSpPr txBox="1"/>
          <p:nvPr/>
        </p:nvSpPr>
        <p:spPr>
          <a:xfrm>
            <a:off x="7944077" y="1423826"/>
            <a:ext cx="24842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i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งบประมาณปี พ.ศ. </a:t>
            </a:r>
            <a:r>
              <a:rPr lang="en-US" b="1" i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2563 </a:t>
            </a:r>
            <a:endParaRPr lang="th-TH" b="1" i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51" name="กล่องข้อความ 50">
            <a:extLst>
              <a:ext uri="{FF2B5EF4-FFF2-40B4-BE49-F238E27FC236}">
                <a16:creationId xmlns:a16="http://schemas.microsoft.com/office/drawing/2014/main" id="{7E34A086-24E9-45E3-9156-4D0F9267C946}"/>
              </a:ext>
            </a:extLst>
          </p:cNvPr>
          <p:cNvSpPr txBox="1"/>
          <p:nvPr/>
        </p:nvSpPr>
        <p:spPr>
          <a:xfrm>
            <a:off x="7944077" y="1705639"/>
            <a:ext cx="24842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i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ผลการเบิกจ่าย</a:t>
            </a:r>
          </a:p>
        </p:txBody>
      </p:sp>
      <p:sp>
        <p:nvSpPr>
          <p:cNvPr id="55" name="กล่องข้อความ 54">
            <a:extLst>
              <a:ext uri="{FF2B5EF4-FFF2-40B4-BE49-F238E27FC236}">
                <a16:creationId xmlns:a16="http://schemas.microsoft.com/office/drawing/2014/main" id="{08F41209-8841-48C8-852D-044EEC511652}"/>
              </a:ext>
            </a:extLst>
          </p:cNvPr>
          <p:cNvSpPr txBox="1"/>
          <p:nvPr/>
        </p:nvSpPr>
        <p:spPr>
          <a:xfrm>
            <a:off x="3482251" y="1359038"/>
            <a:ext cx="1393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i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</a:t>
            </a:r>
            <a:r>
              <a:rPr lang="en-US" b="1" i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23,134,700 </a:t>
            </a:r>
            <a:r>
              <a:rPr lang="th-TH" b="1" i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บาท)</a:t>
            </a:r>
          </a:p>
        </p:txBody>
      </p:sp>
      <p:sp>
        <p:nvSpPr>
          <p:cNvPr id="57" name="กล่องข้อความ 56">
            <a:extLst>
              <a:ext uri="{FF2B5EF4-FFF2-40B4-BE49-F238E27FC236}">
                <a16:creationId xmlns:a16="http://schemas.microsoft.com/office/drawing/2014/main" id="{AEDEFB3F-9704-4F67-9C67-DE397CF2CC72}"/>
              </a:ext>
            </a:extLst>
          </p:cNvPr>
          <p:cNvSpPr txBox="1"/>
          <p:nvPr/>
        </p:nvSpPr>
        <p:spPr>
          <a:xfrm>
            <a:off x="3748447" y="1623087"/>
            <a:ext cx="1393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i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</a:t>
            </a:r>
            <a:r>
              <a:rPr lang="en-US" b="1" i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12,498,400 </a:t>
            </a:r>
            <a:r>
              <a:rPr lang="th-TH" b="1" i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บาท)</a:t>
            </a:r>
          </a:p>
        </p:txBody>
      </p:sp>
      <p:sp>
        <p:nvSpPr>
          <p:cNvPr id="59" name="กล่องข้อความ 58">
            <a:extLst>
              <a:ext uri="{FF2B5EF4-FFF2-40B4-BE49-F238E27FC236}">
                <a16:creationId xmlns:a16="http://schemas.microsoft.com/office/drawing/2014/main" id="{6552A1EE-9D21-451D-8872-CDB0E6E95C98}"/>
              </a:ext>
            </a:extLst>
          </p:cNvPr>
          <p:cNvSpPr txBox="1"/>
          <p:nvPr/>
        </p:nvSpPr>
        <p:spPr>
          <a:xfrm>
            <a:off x="9588189" y="1429068"/>
            <a:ext cx="1393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i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</a:t>
            </a:r>
            <a:r>
              <a:rPr lang="en-US" b="1" i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12,498,400 </a:t>
            </a:r>
            <a:r>
              <a:rPr lang="th-TH" b="1" i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บาท)</a:t>
            </a:r>
          </a:p>
        </p:txBody>
      </p:sp>
      <p:sp>
        <p:nvSpPr>
          <p:cNvPr id="61" name="กล่องข้อความ 60">
            <a:extLst>
              <a:ext uri="{FF2B5EF4-FFF2-40B4-BE49-F238E27FC236}">
                <a16:creationId xmlns:a16="http://schemas.microsoft.com/office/drawing/2014/main" id="{920F8C44-9EDB-45B7-A948-7CBF42D4D3A0}"/>
              </a:ext>
            </a:extLst>
          </p:cNvPr>
          <p:cNvSpPr txBox="1"/>
          <p:nvPr/>
        </p:nvSpPr>
        <p:spPr>
          <a:xfrm>
            <a:off x="8947902" y="1705639"/>
            <a:ext cx="17509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i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</a:t>
            </a:r>
            <a:r>
              <a:rPr lang="en-US" b="1" i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12,497,207.71 </a:t>
            </a:r>
            <a:r>
              <a:rPr lang="th-TH" b="1" i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บาท)</a:t>
            </a:r>
          </a:p>
        </p:txBody>
      </p:sp>
      <p:sp>
        <p:nvSpPr>
          <p:cNvPr id="30" name="ตัวแทนหมายเลขสไลด์ 1">
            <a:extLst>
              <a:ext uri="{FF2B5EF4-FFF2-40B4-BE49-F238E27FC236}">
                <a16:creationId xmlns:a16="http://schemas.microsoft.com/office/drawing/2014/main" id="{D78EEB98-A480-42CF-920A-54435EC9E4C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347200" y="6563846"/>
            <a:ext cx="2844800" cy="294154"/>
          </a:xfrm>
        </p:spPr>
        <p:txBody>
          <a:bodyPr/>
          <a:lstStyle/>
          <a:p>
            <a:pPr>
              <a:defRPr/>
            </a:pPr>
            <a:r>
              <a:rPr lang="en-GB" sz="2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Page </a:t>
            </a:r>
            <a:fld id="{648E034F-C11F-415D-AE9D-DA896267A1AE}" type="slidenum">
              <a:rPr lang="en-GB" sz="2000" b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pPr>
                <a:defRPr/>
              </a:pPr>
              <a:t>25</a:t>
            </a:fld>
            <a:endParaRPr lang="en-GB" sz="20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1" name="กล่องข้อความ 10">
            <a:extLst>
              <a:ext uri="{FF2B5EF4-FFF2-40B4-BE49-F238E27FC236}">
                <a16:creationId xmlns:a16="http://schemas.microsoft.com/office/drawing/2014/main" id="{34A426C5-1CD9-4166-A1E6-7F91A91EBF1D}"/>
              </a:ext>
            </a:extLst>
          </p:cNvPr>
          <p:cNvSpPr txBox="1"/>
          <p:nvPr/>
        </p:nvSpPr>
        <p:spPr>
          <a:xfrm>
            <a:off x="4736148" y="1359038"/>
            <a:ext cx="2106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i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(ปรับลด</a:t>
            </a:r>
            <a:r>
              <a:rPr lang="en-US" b="1" i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) (10,636,300 </a:t>
            </a:r>
            <a:r>
              <a:rPr lang="th-TH" b="1" i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บาท)</a:t>
            </a:r>
          </a:p>
        </p:txBody>
      </p:sp>
    </p:spTree>
    <p:extLst>
      <p:ext uri="{BB962C8B-B14F-4D97-AF65-F5344CB8AC3E}">
        <p14:creationId xmlns:p14="http://schemas.microsoft.com/office/powerpoint/2010/main" val="239449099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สี่เหลี่ยมผืนผ้า 6">
            <a:extLst>
              <a:ext uri="{FF2B5EF4-FFF2-40B4-BE49-F238E27FC236}">
                <a16:creationId xmlns:a16="http://schemas.microsoft.com/office/drawing/2014/main" id="{08A79EBB-E14E-4327-923D-5442FDB86840}"/>
              </a:ext>
            </a:extLst>
          </p:cNvPr>
          <p:cNvSpPr/>
          <p:nvPr/>
        </p:nvSpPr>
        <p:spPr bwMode="auto">
          <a:xfrm>
            <a:off x="0" y="6569134"/>
            <a:ext cx="4109720" cy="304800"/>
          </a:xfrm>
          <a:prstGeom prst="rect">
            <a:avLst/>
          </a:prstGeom>
          <a:solidFill>
            <a:srgbClr val="29292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Browallia New" pitchFamily="34" charset="-34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1D493B7-3432-4209-8FAC-23C12150CB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39" y="17783"/>
            <a:ext cx="12192000" cy="89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(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3.</a:t>
            </a:r>
            <a:r>
              <a:rPr lang="en-US" sz="4400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4</a:t>
            </a:r>
            <a:r>
              <a:rPr kumimoji="0" lang="th-TH" sz="4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) </a:t>
            </a:r>
            <a:r>
              <a:rPr lang="th-TH" sz="4400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แผน/ผลการบริหารจัดการเพื่อรองรับสภาวะวิกฤติน้ำปี </a:t>
            </a:r>
            <a:r>
              <a:rPr lang="en-US" sz="4400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2563 </a:t>
            </a:r>
            <a:r>
              <a: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: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</p:txBody>
      </p:sp>
      <p:sp>
        <p:nvSpPr>
          <p:cNvPr id="6" name="ตัวแทนหมายเลขสไลด์ 1">
            <a:extLst>
              <a:ext uri="{FF2B5EF4-FFF2-40B4-BE49-F238E27FC236}">
                <a16:creationId xmlns:a16="http://schemas.microsoft.com/office/drawing/2014/main" id="{EA73C41A-457E-44DD-8434-F981534ABEA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347200" y="6563846"/>
            <a:ext cx="2844800" cy="294154"/>
          </a:xfrm>
        </p:spPr>
        <p:txBody>
          <a:bodyPr/>
          <a:lstStyle/>
          <a:p>
            <a:pPr>
              <a:defRPr/>
            </a:pPr>
            <a:r>
              <a:rPr lang="en-GB" sz="2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Page </a:t>
            </a:r>
            <a:fld id="{648E034F-C11F-415D-AE9D-DA896267A1AE}" type="slidenum">
              <a:rPr lang="en-GB" sz="2000" b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pPr>
                <a:defRPr/>
              </a:pPr>
              <a:t>26</a:t>
            </a:fld>
            <a:endParaRPr lang="en-GB" sz="20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5" name="รูปภาพ 4">
            <a:extLst>
              <a:ext uri="{FF2B5EF4-FFF2-40B4-BE49-F238E27FC236}">
                <a16:creationId xmlns:a16="http://schemas.microsoft.com/office/drawing/2014/main" id="{43F70CD8-5E35-42AA-9A35-4DF1FE206E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80727"/>
            <a:ext cx="12192000" cy="559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35048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>
            <a:extLst>
              <a:ext uri="{FF2B5EF4-FFF2-40B4-BE49-F238E27FC236}">
                <a16:creationId xmlns:a16="http://schemas.microsoft.com/office/drawing/2014/main" id="{CBB7DDB1-D97F-47D4-9DE7-89F10D4DF199}"/>
              </a:ext>
            </a:extLst>
          </p:cNvPr>
          <p:cNvSpPr/>
          <p:nvPr/>
        </p:nvSpPr>
        <p:spPr bwMode="auto">
          <a:xfrm>
            <a:off x="0" y="6568440"/>
            <a:ext cx="4109720" cy="304800"/>
          </a:xfrm>
          <a:prstGeom prst="rect">
            <a:avLst/>
          </a:prstGeom>
          <a:solidFill>
            <a:srgbClr val="29292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Browallia New" pitchFamily="34" charset="-34"/>
            </a:endParaRPr>
          </a:p>
        </p:txBody>
      </p:sp>
      <p:pic>
        <p:nvPicPr>
          <p:cNvPr id="13" name="รูปภาพ 12">
            <a:extLst>
              <a:ext uri="{FF2B5EF4-FFF2-40B4-BE49-F238E27FC236}">
                <a16:creationId xmlns:a16="http://schemas.microsoft.com/office/drawing/2014/main" id="{8EDDC2E4-1EB7-4D56-9BAD-80FD019F63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80728"/>
            <a:ext cx="12192000" cy="5588748"/>
          </a:xfrm>
          <a:prstGeom prst="rect">
            <a:avLst/>
          </a:prstGeom>
        </p:spPr>
      </p:pic>
      <p:sp>
        <p:nvSpPr>
          <p:cNvPr id="8" name="TextBox 4">
            <a:extLst>
              <a:ext uri="{FF2B5EF4-FFF2-40B4-BE49-F238E27FC236}">
                <a16:creationId xmlns:a16="http://schemas.microsoft.com/office/drawing/2014/main" id="{00892609-B6F0-4675-9A75-894FE33AD0EB}"/>
              </a:ext>
            </a:extLst>
          </p:cNvPr>
          <p:cNvSpPr txBox="1"/>
          <p:nvPr/>
        </p:nvSpPr>
        <p:spPr>
          <a:xfrm>
            <a:off x="7474028" y="5646179"/>
            <a:ext cx="29704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200" b="1" i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เบื้องต้นได้รับการจัดสรร </a:t>
            </a:r>
            <a:endParaRPr lang="en-US" sz="3200" b="1" i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0" name="TextBox 7">
            <a:extLst>
              <a:ext uri="{FF2B5EF4-FFF2-40B4-BE49-F238E27FC236}">
                <a16:creationId xmlns:a16="http://schemas.microsoft.com/office/drawing/2014/main" id="{540721F5-7066-4A6D-B102-900731D66CA0}"/>
              </a:ext>
            </a:extLst>
          </p:cNvPr>
          <p:cNvSpPr txBox="1"/>
          <p:nvPr/>
        </p:nvSpPr>
        <p:spPr>
          <a:xfrm>
            <a:off x="0" y="980728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000" b="1" i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ปีงบประมาณ พ.ศ. </a:t>
            </a:r>
            <a:r>
              <a:rPr lang="en-US" sz="3000" b="1" i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2564 </a:t>
            </a:r>
            <a:r>
              <a:rPr lang="th-TH" sz="2400" b="1" i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ได้รับการจัดสรรงบประมาณ </a:t>
            </a:r>
            <a:r>
              <a:rPr lang="en-US" sz="3200" b="1" i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30</a:t>
            </a:r>
            <a:r>
              <a:rPr lang="en-US" sz="2400" b="1" i="1" dirty="0">
                <a:solidFill>
                  <a:schemeClr val="accent6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2400" b="1" i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ล้านบาท </a:t>
            </a:r>
            <a:r>
              <a:rPr lang="th-TH" sz="2400" b="1" i="1" dirty="0">
                <a:solidFill>
                  <a:schemeClr val="accent6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(รองรับสภาวะวิกฤติน้ำ </a:t>
            </a:r>
            <a:r>
              <a:rPr lang="en-US" sz="3200" b="1" i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23</a:t>
            </a:r>
            <a:r>
              <a:rPr lang="en-US" sz="2400" b="1" i="1" dirty="0">
                <a:solidFill>
                  <a:schemeClr val="accent6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2400" b="1" i="1" dirty="0">
                <a:solidFill>
                  <a:schemeClr val="accent6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ล้านบาท/เครื่องจักรกลใหม่ </a:t>
            </a:r>
            <a:r>
              <a:rPr lang="en-US" sz="3200" b="1" i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7</a:t>
            </a:r>
            <a:r>
              <a:rPr lang="en-US" sz="2400" b="1" i="1" dirty="0">
                <a:solidFill>
                  <a:schemeClr val="accent6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2400" b="1" i="1" dirty="0">
                <a:solidFill>
                  <a:schemeClr val="accent6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ล้านบาท) </a:t>
            </a:r>
            <a:endParaRPr lang="en-US" sz="2800" b="1" i="1" dirty="0">
              <a:solidFill>
                <a:schemeClr val="accent6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01F47A5-01E5-4498-97C2-AA05CAA13D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39" y="17783"/>
            <a:ext cx="12192000" cy="89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(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3.</a:t>
            </a:r>
            <a:r>
              <a:rPr lang="en-US" sz="4400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4</a:t>
            </a:r>
            <a:r>
              <a:rPr kumimoji="0" lang="th-TH" sz="4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) </a:t>
            </a:r>
            <a:r>
              <a:rPr lang="th-TH" sz="4400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แผน/ผลการบริหารจัดการเพื่อรองรับสภาวะวิกฤติน้ำปี </a:t>
            </a:r>
            <a:r>
              <a:rPr lang="en-US" sz="4400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2563/64 </a:t>
            </a:r>
            <a:r>
              <a: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: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</p:txBody>
      </p:sp>
      <p:grpSp>
        <p:nvGrpSpPr>
          <p:cNvPr id="51" name="กลุ่ม 50">
            <a:extLst>
              <a:ext uri="{FF2B5EF4-FFF2-40B4-BE49-F238E27FC236}">
                <a16:creationId xmlns:a16="http://schemas.microsoft.com/office/drawing/2014/main" id="{33B94A14-3659-43B8-AACA-DA62A0C42B16}"/>
              </a:ext>
            </a:extLst>
          </p:cNvPr>
          <p:cNvGrpSpPr/>
          <p:nvPr/>
        </p:nvGrpSpPr>
        <p:grpSpPr>
          <a:xfrm>
            <a:off x="-69700" y="1246325"/>
            <a:ext cx="5849714" cy="5292588"/>
            <a:chOff x="-1302446" y="1746089"/>
            <a:chExt cx="5849714" cy="5292588"/>
          </a:xfrm>
        </p:grpSpPr>
        <p:pic>
          <p:nvPicPr>
            <p:cNvPr id="48" name="รูปภาพ 47">
              <a:extLst>
                <a:ext uri="{FF2B5EF4-FFF2-40B4-BE49-F238E27FC236}">
                  <a16:creationId xmlns:a16="http://schemas.microsoft.com/office/drawing/2014/main" id="{33943F0E-54EB-4682-B53F-CAECF401EFC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43164" y="1746089"/>
              <a:ext cx="3528392" cy="5292588"/>
            </a:xfrm>
            <a:prstGeom prst="rect">
              <a:avLst/>
            </a:prstGeom>
          </p:spPr>
        </p:pic>
        <p:sp>
          <p:nvSpPr>
            <p:cNvPr id="26" name="TextBox 7">
              <a:extLst>
                <a:ext uri="{FF2B5EF4-FFF2-40B4-BE49-F238E27FC236}">
                  <a16:creationId xmlns:a16="http://schemas.microsoft.com/office/drawing/2014/main" id="{F096E7B7-589E-434D-B5FF-BC460D27485F}"/>
                </a:ext>
              </a:extLst>
            </p:cNvPr>
            <p:cNvSpPr txBox="1"/>
            <p:nvPr/>
          </p:nvSpPr>
          <p:spPr>
            <a:xfrm>
              <a:off x="-1302446" y="2257942"/>
              <a:ext cx="233815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200" b="1" i="1" dirty="0">
                  <a:solidFill>
                    <a:srgbClr val="2D2D8A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รองรับวิกฤติน้ำ </a:t>
              </a:r>
              <a:endParaRPr lang="en-US" sz="3200" b="1" i="1" dirty="0">
                <a:solidFill>
                  <a:srgbClr val="2D2D8A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36" name="TextBox 7">
              <a:extLst>
                <a:ext uri="{FF2B5EF4-FFF2-40B4-BE49-F238E27FC236}">
                  <a16:creationId xmlns:a16="http://schemas.microsoft.com/office/drawing/2014/main" id="{E40BC5C5-D9E6-42C1-AFD5-47046900FD36}"/>
                </a:ext>
              </a:extLst>
            </p:cNvPr>
            <p:cNvSpPr txBox="1"/>
            <p:nvPr/>
          </p:nvSpPr>
          <p:spPr>
            <a:xfrm>
              <a:off x="2201044" y="2263416"/>
              <a:ext cx="222618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200" b="1" i="1" dirty="0">
                  <a:solidFill>
                    <a:srgbClr val="FF99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เครื่องจักรกลใหม่ </a:t>
              </a:r>
              <a:endParaRPr lang="en-US" sz="3200" b="1" i="1" dirty="0">
                <a:solidFill>
                  <a:srgbClr val="FF9900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24" name="TextBox 7">
              <a:extLst>
                <a:ext uri="{FF2B5EF4-FFF2-40B4-BE49-F238E27FC236}">
                  <a16:creationId xmlns:a16="http://schemas.microsoft.com/office/drawing/2014/main" id="{EEC853E8-9121-4F2F-896B-ECD58D18F63C}"/>
                </a:ext>
              </a:extLst>
            </p:cNvPr>
            <p:cNvSpPr txBox="1"/>
            <p:nvPr/>
          </p:nvSpPr>
          <p:spPr>
            <a:xfrm>
              <a:off x="722098" y="3953025"/>
              <a:ext cx="186153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5400" b="1" i="1" dirty="0">
                  <a:solidFill>
                    <a:srgbClr val="FF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30</a:t>
              </a:r>
              <a:r>
                <a:rPr lang="en-US" sz="3600" b="1" i="1" dirty="0">
                  <a:solidFill>
                    <a:srgbClr val="00206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</a:t>
              </a:r>
              <a:r>
                <a:rPr lang="th-TH" sz="2400" b="1" i="1" dirty="0">
                  <a:solidFill>
                    <a:srgbClr val="00206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ล้านบาท</a:t>
              </a:r>
              <a:endParaRPr lang="en-US" sz="3600" b="1" i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20" name="TextBox 7">
              <a:extLst>
                <a:ext uri="{FF2B5EF4-FFF2-40B4-BE49-F238E27FC236}">
                  <a16:creationId xmlns:a16="http://schemas.microsoft.com/office/drawing/2014/main" id="{1AD54D1D-25D5-4A3E-B264-FF0298EEEE0B}"/>
                </a:ext>
              </a:extLst>
            </p:cNvPr>
            <p:cNvSpPr txBox="1"/>
            <p:nvPr/>
          </p:nvSpPr>
          <p:spPr>
            <a:xfrm>
              <a:off x="-1179167" y="2508787"/>
              <a:ext cx="233815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b="1" i="1" dirty="0">
                  <a:solidFill>
                    <a:srgbClr val="FF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23</a:t>
              </a:r>
              <a:r>
                <a:rPr lang="en-US" sz="3200" b="1" i="1" dirty="0">
                  <a:solidFill>
                    <a:srgbClr val="2D2D8A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</a:t>
              </a:r>
              <a:r>
                <a:rPr lang="th-TH" sz="2400" b="1" i="1" dirty="0">
                  <a:solidFill>
                    <a:srgbClr val="2D2D8A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ล้านบาท</a:t>
              </a:r>
              <a:endParaRPr lang="en-US" sz="3200" b="1" i="1" dirty="0">
                <a:solidFill>
                  <a:srgbClr val="2D2D8A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21" name="TextBox 7">
              <a:extLst>
                <a:ext uri="{FF2B5EF4-FFF2-40B4-BE49-F238E27FC236}">
                  <a16:creationId xmlns:a16="http://schemas.microsoft.com/office/drawing/2014/main" id="{237C73AD-64D5-4EBB-8F51-AD1E2F3FEC90}"/>
                </a:ext>
              </a:extLst>
            </p:cNvPr>
            <p:cNvSpPr txBox="1"/>
            <p:nvPr/>
          </p:nvSpPr>
          <p:spPr>
            <a:xfrm>
              <a:off x="2747644" y="2517560"/>
              <a:ext cx="179962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b="1" i="1" dirty="0">
                  <a:solidFill>
                    <a:srgbClr val="FF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7</a:t>
              </a:r>
              <a:r>
                <a:rPr lang="en-US" sz="3200" b="1" i="1" dirty="0">
                  <a:solidFill>
                    <a:srgbClr val="FF33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</a:t>
              </a:r>
              <a:r>
                <a:rPr lang="th-TH" sz="2400" b="1" i="1" dirty="0">
                  <a:solidFill>
                    <a:srgbClr val="FF99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ล้านบาท</a:t>
              </a:r>
              <a:endParaRPr lang="en-US" sz="3200" b="1" i="1" dirty="0">
                <a:solidFill>
                  <a:srgbClr val="FF9900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  <p:sp>
        <p:nvSpPr>
          <p:cNvPr id="57" name="TextBox 7">
            <a:extLst>
              <a:ext uri="{FF2B5EF4-FFF2-40B4-BE49-F238E27FC236}">
                <a16:creationId xmlns:a16="http://schemas.microsoft.com/office/drawing/2014/main" id="{8B2DC063-C329-4938-B396-228AA01C2AC3}"/>
              </a:ext>
            </a:extLst>
          </p:cNvPr>
          <p:cNvSpPr txBox="1"/>
          <p:nvPr/>
        </p:nvSpPr>
        <p:spPr>
          <a:xfrm>
            <a:off x="6641183" y="1559807"/>
            <a:ext cx="236626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000" b="1" i="1" dirty="0">
                <a:solidFill>
                  <a:srgbClr val="FFC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อ่างเก็บน้ำแม่รำพัน </a:t>
            </a:r>
            <a:endParaRPr lang="en-US" sz="3000" b="1" i="1" dirty="0">
              <a:solidFill>
                <a:srgbClr val="FFC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60" name="TextBox 4">
            <a:extLst>
              <a:ext uri="{FF2B5EF4-FFF2-40B4-BE49-F238E27FC236}">
                <a16:creationId xmlns:a16="http://schemas.microsoft.com/office/drawing/2014/main" id="{A355C94C-20F7-47B0-9D45-E6F1BD5DA850}"/>
              </a:ext>
            </a:extLst>
          </p:cNvPr>
          <p:cNvSpPr txBox="1"/>
          <p:nvPr/>
        </p:nvSpPr>
        <p:spPr>
          <a:xfrm>
            <a:off x="1561448" y="5520177"/>
            <a:ext cx="26483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200" b="1" i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งบประมาณปี </a:t>
            </a:r>
            <a:r>
              <a:rPr lang="en-US" sz="3200" b="1" i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64 </a:t>
            </a:r>
          </a:p>
        </p:txBody>
      </p:sp>
      <p:sp>
        <p:nvSpPr>
          <p:cNvPr id="19" name="ตัวแทนหมายเลขสไลด์ 1">
            <a:extLst>
              <a:ext uri="{FF2B5EF4-FFF2-40B4-BE49-F238E27FC236}">
                <a16:creationId xmlns:a16="http://schemas.microsoft.com/office/drawing/2014/main" id="{0C57E9EC-81B2-4306-9053-3F0C3D947BA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347200" y="6563846"/>
            <a:ext cx="2844800" cy="294154"/>
          </a:xfrm>
        </p:spPr>
        <p:txBody>
          <a:bodyPr/>
          <a:lstStyle/>
          <a:p>
            <a:pPr>
              <a:defRPr/>
            </a:pPr>
            <a:r>
              <a:rPr lang="en-GB" sz="2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Page </a:t>
            </a:r>
            <a:fld id="{648E034F-C11F-415D-AE9D-DA896267A1AE}" type="slidenum">
              <a:rPr lang="en-GB" sz="2000" b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pPr>
                <a:defRPr/>
              </a:pPr>
              <a:t>27</a:t>
            </a:fld>
            <a:endParaRPr lang="en-GB" sz="20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5" name="รูปภาพ 4">
            <a:extLst>
              <a:ext uri="{FF2B5EF4-FFF2-40B4-BE49-F238E27FC236}">
                <a16:creationId xmlns:a16="http://schemas.microsoft.com/office/drawing/2014/main" id="{F3236E30-9CC2-4D54-B41A-9BF4919D8B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0018" y="2146582"/>
            <a:ext cx="5304038" cy="3536688"/>
          </a:xfrm>
          <a:prstGeom prst="rect">
            <a:avLst/>
          </a:prstGeom>
        </p:spPr>
      </p:pic>
      <p:sp>
        <p:nvSpPr>
          <p:cNvPr id="6" name="TextBox 7">
            <a:extLst>
              <a:ext uri="{FF2B5EF4-FFF2-40B4-BE49-F238E27FC236}">
                <a16:creationId xmlns:a16="http://schemas.microsoft.com/office/drawing/2014/main" id="{84CB42B0-0FA9-41D8-8E37-1C0E9B4E6531}"/>
              </a:ext>
            </a:extLst>
          </p:cNvPr>
          <p:cNvSpPr txBox="1"/>
          <p:nvPr/>
        </p:nvSpPr>
        <p:spPr>
          <a:xfrm>
            <a:off x="9663845" y="1694733"/>
            <a:ext cx="1798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200" b="1" i="1" dirty="0">
                <a:solidFill>
                  <a:srgbClr val="33CC33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บึงบอระเพ็ด</a:t>
            </a:r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36684F0B-99C6-44EA-A618-F644CDDDD196}"/>
              </a:ext>
            </a:extLst>
          </p:cNvPr>
          <p:cNvSpPr txBox="1"/>
          <p:nvPr/>
        </p:nvSpPr>
        <p:spPr>
          <a:xfrm>
            <a:off x="7891515" y="3442317"/>
            <a:ext cx="21354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i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2.5</a:t>
            </a:r>
            <a:r>
              <a:rPr lang="en-US" sz="3600" b="1" i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2400" b="1" i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ล้านบาท</a:t>
            </a:r>
            <a:endParaRPr lang="en-US" sz="3600" b="1" i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8" name="TextBox 7">
            <a:extLst>
              <a:ext uri="{FF2B5EF4-FFF2-40B4-BE49-F238E27FC236}">
                <a16:creationId xmlns:a16="http://schemas.microsoft.com/office/drawing/2014/main" id="{76BA1E82-1F5D-49F4-A06F-02EE6582E5CF}"/>
              </a:ext>
            </a:extLst>
          </p:cNvPr>
          <p:cNvSpPr txBox="1"/>
          <p:nvPr/>
        </p:nvSpPr>
        <p:spPr>
          <a:xfrm>
            <a:off x="5605103" y="4022455"/>
            <a:ext cx="11640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600" b="1" i="1" dirty="0">
                <a:solidFill>
                  <a:srgbClr val="0070C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สูบน้ำ</a:t>
            </a:r>
          </a:p>
        </p:txBody>
      </p:sp>
      <p:sp>
        <p:nvSpPr>
          <p:cNvPr id="22" name="TextBox 7">
            <a:extLst>
              <a:ext uri="{FF2B5EF4-FFF2-40B4-BE49-F238E27FC236}">
                <a16:creationId xmlns:a16="http://schemas.microsoft.com/office/drawing/2014/main" id="{278DF16F-F714-4EBE-85BF-9F25A135F177}"/>
              </a:ext>
            </a:extLst>
          </p:cNvPr>
          <p:cNvSpPr txBox="1"/>
          <p:nvPr/>
        </p:nvSpPr>
        <p:spPr>
          <a:xfrm>
            <a:off x="5447928" y="4396283"/>
            <a:ext cx="22955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2.35</a:t>
            </a:r>
            <a:r>
              <a:rPr lang="en-US" sz="3200" b="1" i="1" dirty="0">
                <a:solidFill>
                  <a:srgbClr val="0070C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2400" b="1" i="1" dirty="0">
                <a:solidFill>
                  <a:srgbClr val="0070C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ล้านบาท</a:t>
            </a:r>
            <a:endParaRPr lang="en-US" sz="3200" b="1" i="1" dirty="0">
              <a:solidFill>
                <a:srgbClr val="0070C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3" name="TextBox 7">
            <a:extLst>
              <a:ext uri="{FF2B5EF4-FFF2-40B4-BE49-F238E27FC236}">
                <a16:creationId xmlns:a16="http://schemas.microsoft.com/office/drawing/2014/main" id="{E17F0B78-EF40-4C60-A498-92096747B104}"/>
              </a:ext>
            </a:extLst>
          </p:cNvPr>
          <p:cNvSpPr txBox="1"/>
          <p:nvPr/>
        </p:nvSpPr>
        <p:spPr>
          <a:xfrm>
            <a:off x="6420432" y="1806340"/>
            <a:ext cx="236626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0.05</a:t>
            </a:r>
            <a:r>
              <a:rPr lang="en-US" sz="2800" b="1" i="1" dirty="0">
                <a:solidFill>
                  <a:srgbClr val="FFC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2400" b="1" i="1" dirty="0">
                <a:solidFill>
                  <a:srgbClr val="FFC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ล้านบาท</a:t>
            </a:r>
            <a:endParaRPr lang="en-US" sz="2800" b="1" i="1" dirty="0">
              <a:solidFill>
                <a:srgbClr val="FFC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5" name="TextBox 7">
            <a:extLst>
              <a:ext uri="{FF2B5EF4-FFF2-40B4-BE49-F238E27FC236}">
                <a16:creationId xmlns:a16="http://schemas.microsoft.com/office/drawing/2014/main" id="{84DA82DA-36FD-4E59-8D00-0EC138EA202D}"/>
              </a:ext>
            </a:extLst>
          </p:cNvPr>
          <p:cNvSpPr txBox="1"/>
          <p:nvPr/>
        </p:nvSpPr>
        <p:spPr>
          <a:xfrm>
            <a:off x="9638969" y="1935756"/>
            <a:ext cx="17980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0.1</a:t>
            </a:r>
            <a:r>
              <a:rPr lang="en-US" sz="3200" b="1" i="1" dirty="0">
                <a:solidFill>
                  <a:srgbClr val="33CC33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2400" b="1" i="1" dirty="0">
                <a:solidFill>
                  <a:srgbClr val="33CC33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ล้านบาท</a:t>
            </a:r>
            <a:endParaRPr lang="en-US" sz="3200" b="1" i="1" dirty="0">
              <a:solidFill>
                <a:srgbClr val="33CC33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01818141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สี่เหลี่ยมผืนผ้า 15">
            <a:extLst>
              <a:ext uri="{FF2B5EF4-FFF2-40B4-BE49-F238E27FC236}">
                <a16:creationId xmlns:a16="http://schemas.microsoft.com/office/drawing/2014/main" id="{F3D3A2B6-2226-4488-BCE7-FF8DD756B065}"/>
              </a:ext>
            </a:extLst>
          </p:cNvPr>
          <p:cNvSpPr/>
          <p:nvPr/>
        </p:nvSpPr>
        <p:spPr bwMode="auto">
          <a:xfrm>
            <a:off x="0" y="6568440"/>
            <a:ext cx="4109720" cy="304800"/>
          </a:xfrm>
          <a:prstGeom prst="rect">
            <a:avLst/>
          </a:prstGeom>
          <a:solidFill>
            <a:srgbClr val="29292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Browallia New" pitchFamily="34" charset="-34"/>
            </a:endParaRPr>
          </a:p>
        </p:txBody>
      </p:sp>
      <p:pic>
        <p:nvPicPr>
          <p:cNvPr id="25" name="รูปภาพ 24">
            <a:extLst>
              <a:ext uri="{FF2B5EF4-FFF2-40B4-BE49-F238E27FC236}">
                <a16:creationId xmlns:a16="http://schemas.microsoft.com/office/drawing/2014/main" id="{1E231048-DF6C-42D6-94F5-7C3DCDE46A4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80728"/>
            <a:ext cx="12192000" cy="5588748"/>
          </a:xfrm>
          <a:prstGeom prst="rect">
            <a:avLst/>
          </a:prstGeom>
        </p:spPr>
      </p:pic>
      <p:sp>
        <p:nvSpPr>
          <p:cNvPr id="7" name="Rectangle 2">
            <a:extLst>
              <a:ext uri="{FF2B5EF4-FFF2-40B4-BE49-F238E27FC236}">
                <a16:creationId xmlns:a16="http://schemas.microsoft.com/office/drawing/2014/main" id="{62417073-2733-4DFB-A777-D44BC697F3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39" y="17783"/>
            <a:ext cx="12192000" cy="89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(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3.</a:t>
            </a:r>
            <a:r>
              <a:rPr lang="en-US" sz="4400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4</a:t>
            </a:r>
            <a:r>
              <a:rPr kumimoji="0" lang="th-TH" sz="4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) </a:t>
            </a:r>
            <a:r>
              <a:rPr lang="th-TH" sz="4400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แผน/ผลการบริหารจัดการเพื่อรองรับสภาวะวิกฤติน้ำปี </a:t>
            </a:r>
            <a:r>
              <a:rPr lang="en-US" sz="4400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2563/64 </a:t>
            </a:r>
            <a:r>
              <a: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: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</p:txBody>
      </p:sp>
      <p:grpSp>
        <p:nvGrpSpPr>
          <p:cNvPr id="17" name="กลุ่ม 16">
            <a:extLst>
              <a:ext uri="{FF2B5EF4-FFF2-40B4-BE49-F238E27FC236}">
                <a16:creationId xmlns:a16="http://schemas.microsoft.com/office/drawing/2014/main" id="{B6142A7D-700C-43CD-80F3-CBF33A3F493E}"/>
              </a:ext>
            </a:extLst>
          </p:cNvPr>
          <p:cNvGrpSpPr/>
          <p:nvPr/>
        </p:nvGrpSpPr>
        <p:grpSpPr>
          <a:xfrm>
            <a:off x="417172" y="1271071"/>
            <a:ext cx="10931551" cy="4923657"/>
            <a:chOff x="761587" y="1621597"/>
            <a:chExt cx="10931551" cy="4923657"/>
          </a:xfrm>
        </p:grpSpPr>
        <p:pic>
          <p:nvPicPr>
            <p:cNvPr id="9" name="รูปภาพ 8">
              <a:extLst>
                <a:ext uri="{FF2B5EF4-FFF2-40B4-BE49-F238E27FC236}">
                  <a16:creationId xmlns:a16="http://schemas.microsoft.com/office/drawing/2014/main" id="{1B4A22A7-E165-4934-891F-0800CB7EF37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32632" y="2492896"/>
              <a:ext cx="7546599" cy="4052358"/>
            </a:xfrm>
            <a:prstGeom prst="rect">
              <a:avLst/>
            </a:prstGeom>
          </p:spPr>
        </p:pic>
        <p:sp>
          <p:nvSpPr>
            <p:cNvPr id="12" name="TextBox 7">
              <a:extLst>
                <a:ext uri="{FF2B5EF4-FFF2-40B4-BE49-F238E27FC236}">
                  <a16:creationId xmlns:a16="http://schemas.microsoft.com/office/drawing/2014/main" id="{265BE946-ECF2-4165-B606-D4946DDB1236}"/>
                </a:ext>
              </a:extLst>
            </p:cNvPr>
            <p:cNvSpPr txBox="1"/>
            <p:nvPr/>
          </p:nvSpPr>
          <p:spPr>
            <a:xfrm>
              <a:off x="5092840" y="3416485"/>
              <a:ext cx="222618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5400" b="1" i="1" dirty="0">
                  <a:solidFill>
                    <a:schemeClr val="bg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23</a:t>
              </a:r>
              <a:r>
                <a:rPr lang="th-TH" sz="4400" b="1" i="1" dirty="0">
                  <a:solidFill>
                    <a:schemeClr val="bg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ล้านบาท</a:t>
              </a:r>
              <a:endParaRPr lang="en-US" sz="4400" b="1" i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4" name="TextBox 7">
              <a:extLst>
                <a:ext uri="{FF2B5EF4-FFF2-40B4-BE49-F238E27FC236}">
                  <a16:creationId xmlns:a16="http://schemas.microsoft.com/office/drawing/2014/main" id="{BF4117AE-5C52-45AD-AE35-50AD2FE0545E}"/>
                </a:ext>
              </a:extLst>
            </p:cNvPr>
            <p:cNvSpPr txBox="1"/>
            <p:nvPr/>
          </p:nvSpPr>
          <p:spPr>
            <a:xfrm>
              <a:off x="8820873" y="2167454"/>
              <a:ext cx="107195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600" b="1" i="1" dirty="0">
                  <a:solidFill>
                    <a:srgbClr val="0070C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สูบน้ำ</a:t>
              </a:r>
              <a:endParaRPr lang="en-US" sz="4000" b="1" i="1" dirty="0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8" name="TextBox 7">
              <a:extLst>
                <a:ext uri="{FF2B5EF4-FFF2-40B4-BE49-F238E27FC236}">
                  <a16:creationId xmlns:a16="http://schemas.microsoft.com/office/drawing/2014/main" id="{1CAA0F47-3178-4406-91C6-E55799821F7A}"/>
                </a:ext>
              </a:extLst>
            </p:cNvPr>
            <p:cNvSpPr txBox="1"/>
            <p:nvPr/>
          </p:nvSpPr>
          <p:spPr>
            <a:xfrm>
              <a:off x="761587" y="4124497"/>
              <a:ext cx="252028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600" b="1" i="1" dirty="0">
                  <a:solidFill>
                    <a:srgbClr val="00B05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บึงบอระเพ็ด</a:t>
              </a:r>
            </a:p>
          </p:txBody>
        </p:sp>
        <p:sp>
          <p:nvSpPr>
            <p:cNvPr id="20" name="TextBox 7">
              <a:extLst>
                <a:ext uri="{FF2B5EF4-FFF2-40B4-BE49-F238E27FC236}">
                  <a16:creationId xmlns:a16="http://schemas.microsoft.com/office/drawing/2014/main" id="{0104D11E-0535-4BBA-A475-06C5657A06CB}"/>
                </a:ext>
              </a:extLst>
            </p:cNvPr>
            <p:cNvSpPr txBox="1"/>
            <p:nvPr/>
          </p:nvSpPr>
          <p:spPr>
            <a:xfrm>
              <a:off x="8805850" y="4428944"/>
              <a:ext cx="288728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600" b="1" i="1" dirty="0">
                  <a:solidFill>
                    <a:srgbClr val="FFC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อ่างเก็บน้ำแม่รำพัน</a:t>
              </a:r>
            </a:p>
          </p:txBody>
        </p:sp>
        <p:cxnSp>
          <p:nvCxnSpPr>
            <p:cNvPr id="22" name="ตัวเชื่อมต่อตรง 21">
              <a:extLst>
                <a:ext uri="{FF2B5EF4-FFF2-40B4-BE49-F238E27FC236}">
                  <a16:creationId xmlns:a16="http://schemas.microsoft.com/office/drawing/2014/main" id="{1ED38EB4-3912-4413-8260-2F5F13E4A5AB}"/>
                </a:ext>
              </a:extLst>
            </p:cNvPr>
            <p:cNvCxnSpPr>
              <a:cxnSpLocks/>
            </p:cNvCxnSpPr>
            <p:nvPr/>
          </p:nvCxnSpPr>
          <p:spPr bwMode="auto">
            <a:xfrm flipH="1" flipV="1">
              <a:off x="7282073" y="2490620"/>
              <a:ext cx="1595785" cy="2276"/>
            </a:xfrm>
            <a:prstGeom prst="line">
              <a:avLst/>
            </a:prstGeom>
            <a:ln w="15875">
              <a:solidFill>
                <a:schemeClr val="bg2"/>
              </a:solidFill>
              <a:headEnd type="none" w="med" len="med"/>
              <a:tailEnd type="none" w="med" len="med"/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sp>
          <p:nvSpPr>
            <p:cNvPr id="32" name="วงรี 31">
              <a:extLst>
                <a:ext uri="{FF2B5EF4-FFF2-40B4-BE49-F238E27FC236}">
                  <a16:creationId xmlns:a16="http://schemas.microsoft.com/office/drawing/2014/main" id="{57F3840F-AD91-49AC-9A5C-FF8560E79B26}"/>
                </a:ext>
              </a:extLst>
            </p:cNvPr>
            <p:cNvSpPr/>
            <p:nvPr/>
          </p:nvSpPr>
          <p:spPr bwMode="auto">
            <a:xfrm>
              <a:off x="7112287" y="2837138"/>
              <a:ext cx="360036" cy="132028"/>
            </a:xfrm>
            <a:prstGeom prst="ellipse">
              <a:avLst/>
            </a:prstGeom>
            <a:solidFill>
              <a:schemeClr val="bg2">
                <a:lumMod val="40000"/>
                <a:lumOff val="60000"/>
              </a:schemeClr>
            </a:solidFill>
            <a:ln w="9525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th-TH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Browallia New" pitchFamily="34" charset="-34"/>
              </a:endParaRPr>
            </a:p>
          </p:txBody>
        </p:sp>
        <p:cxnSp>
          <p:nvCxnSpPr>
            <p:cNvPr id="24" name="ตัวเชื่อมต่อตรง 23">
              <a:extLst>
                <a:ext uri="{FF2B5EF4-FFF2-40B4-BE49-F238E27FC236}">
                  <a16:creationId xmlns:a16="http://schemas.microsoft.com/office/drawing/2014/main" id="{CDE9755F-C1AF-4943-9F7B-5FCC3F22B924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7288530" y="2483382"/>
              <a:ext cx="0" cy="404598"/>
            </a:xfrm>
            <a:prstGeom prst="line">
              <a:avLst/>
            </a:prstGeom>
            <a:ln w="15875">
              <a:solidFill>
                <a:schemeClr val="bg2"/>
              </a:solidFill>
              <a:headEnd type="none" w="med" len="med"/>
              <a:tailEnd type="none" w="med" len="med"/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sp>
          <p:nvSpPr>
            <p:cNvPr id="33" name="วงรี 32">
              <a:extLst>
                <a:ext uri="{FF2B5EF4-FFF2-40B4-BE49-F238E27FC236}">
                  <a16:creationId xmlns:a16="http://schemas.microsoft.com/office/drawing/2014/main" id="{DD913124-93FA-4046-B313-BD6140E19C27}"/>
                </a:ext>
              </a:extLst>
            </p:cNvPr>
            <p:cNvSpPr/>
            <p:nvPr/>
          </p:nvSpPr>
          <p:spPr bwMode="auto">
            <a:xfrm>
              <a:off x="4622302" y="4802275"/>
              <a:ext cx="360036" cy="132028"/>
            </a:xfrm>
            <a:prstGeom prst="ellipse">
              <a:avLst/>
            </a:prstGeom>
            <a:solidFill>
              <a:schemeClr val="accent3">
                <a:lumMod val="85000"/>
              </a:schemeClr>
            </a:solidFill>
            <a:ln w="9525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th-TH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Browallia New" pitchFamily="34" charset="-34"/>
              </a:endParaRPr>
            </a:p>
          </p:txBody>
        </p:sp>
        <p:sp>
          <p:nvSpPr>
            <p:cNvPr id="35" name="วงรี 34">
              <a:extLst>
                <a:ext uri="{FF2B5EF4-FFF2-40B4-BE49-F238E27FC236}">
                  <a16:creationId xmlns:a16="http://schemas.microsoft.com/office/drawing/2014/main" id="{37DB622D-CB69-4C1A-9A16-A7F9BFA6F430}"/>
                </a:ext>
              </a:extLst>
            </p:cNvPr>
            <p:cNvSpPr/>
            <p:nvPr/>
          </p:nvSpPr>
          <p:spPr bwMode="auto">
            <a:xfrm>
              <a:off x="6023992" y="5301208"/>
              <a:ext cx="144000" cy="72000"/>
            </a:xfrm>
            <a:prstGeom prst="ellipse">
              <a:avLst/>
            </a:prstGeom>
            <a:solidFill>
              <a:schemeClr val="accent3">
                <a:lumMod val="85000"/>
              </a:schemeClr>
            </a:solidFill>
            <a:ln w="9525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th-TH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Browallia New" pitchFamily="34" charset="-34"/>
              </a:endParaRPr>
            </a:p>
          </p:txBody>
        </p:sp>
        <p:cxnSp>
          <p:nvCxnSpPr>
            <p:cNvPr id="36" name="ตัวเชื่อมต่อตรง 35">
              <a:extLst>
                <a:ext uri="{FF2B5EF4-FFF2-40B4-BE49-F238E27FC236}">
                  <a16:creationId xmlns:a16="http://schemas.microsoft.com/office/drawing/2014/main" id="{C1A3D60F-9E7C-489E-AC6A-2D82923E88C4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2927648" y="4437112"/>
              <a:ext cx="1872208" cy="0"/>
            </a:xfrm>
            <a:prstGeom prst="line">
              <a:avLst/>
            </a:prstGeom>
            <a:ln w="15875">
              <a:solidFill>
                <a:schemeClr val="bg2"/>
              </a:solidFill>
              <a:headEnd type="none" w="med" len="med"/>
              <a:tailEnd type="none" w="med" len="med"/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38" name="ตัวเชื่อมต่อตรง 37">
              <a:extLst>
                <a:ext uri="{FF2B5EF4-FFF2-40B4-BE49-F238E27FC236}">
                  <a16:creationId xmlns:a16="http://schemas.microsoft.com/office/drawing/2014/main" id="{B8109C92-406A-4BC3-9F36-7A5CF659CDC3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4802320" y="4435371"/>
              <a:ext cx="0" cy="433741"/>
            </a:xfrm>
            <a:prstGeom prst="line">
              <a:avLst/>
            </a:prstGeom>
            <a:ln w="15875">
              <a:solidFill>
                <a:schemeClr val="bg2"/>
              </a:solidFill>
              <a:headEnd type="none" w="med" len="med"/>
              <a:tailEnd type="none" w="med" len="med"/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40" name="ตัวเชื่อมต่อตรง 39">
              <a:extLst>
                <a:ext uri="{FF2B5EF4-FFF2-40B4-BE49-F238E27FC236}">
                  <a16:creationId xmlns:a16="http://schemas.microsoft.com/office/drawing/2014/main" id="{0B2765AD-55DB-497B-A2C1-A8E250E279A5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6096000" y="4765474"/>
              <a:ext cx="0" cy="576000"/>
            </a:xfrm>
            <a:prstGeom prst="line">
              <a:avLst/>
            </a:prstGeom>
            <a:ln w="15875">
              <a:solidFill>
                <a:schemeClr val="bg2"/>
              </a:solidFill>
              <a:headEnd type="none" w="med" len="med"/>
              <a:tailEnd type="none" w="med" len="med"/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43" name="ตัวเชื่อมต่อตรง 42">
              <a:extLst>
                <a:ext uri="{FF2B5EF4-FFF2-40B4-BE49-F238E27FC236}">
                  <a16:creationId xmlns:a16="http://schemas.microsoft.com/office/drawing/2014/main" id="{909AFEEB-4981-4786-8F35-57E0F3C74038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6095999" y="4765475"/>
              <a:ext cx="2768997" cy="0"/>
            </a:xfrm>
            <a:prstGeom prst="line">
              <a:avLst/>
            </a:prstGeom>
            <a:ln w="15875">
              <a:solidFill>
                <a:schemeClr val="bg2"/>
              </a:solidFill>
              <a:headEnd type="none" w="med" len="med"/>
              <a:tailEnd type="none" w="med" len="med"/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sp>
          <p:nvSpPr>
            <p:cNvPr id="27" name="TextBox 7">
              <a:extLst>
                <a:ext uri="{FF2B5EF4-FFF2-40B4-BE49-F238E27FC236}">
                  <a16:creationId xmlns:a16="http://schemas.microsoft.com/office/drawing/2014/main" id="{74E0F33B-65F7-40A6-80EB-60D786FBDF16}"/>
                </a:ext>
              </a:extLst>
            </p:cNvPr>
            <p:cNvSpPr txBox="1"/>
            <p:nvPr/>
          </p:nvSpPr>
          <p:spPr>
            <a:xfrm>
              <a:off x="8741802" y="1621597"/>
              <a:ext cx="158247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4800" b="1" i="1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(</a:t>
              </a:r>
              <a:r>
                <a:rPr lang="en-US" sz="4800" b="1" i="1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80%)</a:t>
              </a:r>
            </a:p>
          </p:txBody>
        </p:sp>
        <p:sp>
          <p:nvSpPr>
            <p:cNvPr id="28" name="TextBox 7">
              <a:extLst>
                <a:ext uri="{FF2B5EF4-FFF2-40B4-BE49-F238E27FC236}">
                  <a16:creationId xmlns:a16="http://schemas.microsoft.com/office/drawing/2014/main" id="{B430B566-3762-4F6D-9546-EA5197FFF38D}"/>
                </a:ext>
              </a:extLst>
            </p:cNvPr>
            <p:cNvSpPr txBox="1"/>
            <p:nvPr/>
          </p:nvSpPr>
          <p:spPr>
            <a:xfrm>
              <a:off x="8927045" y="3876192"/>
              <a:ext cx="121198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4800" b="1" i="1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(</a:t>
              </a:r>
              <a:r>
                <a:rPr lang="en-US" sz="4800" b="1" i="1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2%)</a:t>
              </a:r>
            </a:p>
          </p:txBody>
        </p:sp>
        <p:sp>
          <p:nvSpPr>
            <p:cNvPr id="29" name="TextBox 7">
              <a:extLst>
                <a:ext uri="{FF2B5EF4-FFF2-40B4-BE49-F238E27FC236}">
                  <a16:creationId xmlns:a16="http://schemas.microsoft.com/office/drawing/2014/main" id="{1CC7A5ED-65D3-4BA9-A5C1-96D15C5A2C7C}"/>
                </a:ext>
              </a:extLst>
            </p:cNvPr>
            <p:cNvSpPr txBox="1"/>
            <p:nvPr/>
          </p:nvSpPr>
          <p:spPr>
            <a:xfrm>
              <a:off x="8798943" y="4765474"/>
              <a:ext cx="2174147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b="1" i="1" dirty="0">
                  <a:solidFill>
                    <a:srgbClr val="FF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0.46</a:t>
              </a:r>
              <a:r>
                <a:rPr lang="en-US" sz="4000" b="1" i="1" dirty="0">
                  <a:solidFill>
                    <a:srgbClr val="FFC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</a:t>
              </a:r>
              <a:r>
                <a:rPr lang="th-TH" sz="2800" b="1" i="1" dirty="0">
                  <a:solidFill>
                    <a:srgbClr val="FFC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ล้านบาท</a:t>
              </a:r>
              <a:endParaRPr lang="th-TH" sz="4000" b="1" i="1" dirty="0">
                <a:solidFill>
                  <a:srgbClr val="FFC000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30" name="TextBox 7">
              <a:extLst>
                <a:ext uri="{FF2B5EF4-FFF2-40B4-BE49-F238E27FC236}">
                  <a16:creationId xmlns:a16="http://schemas.microsoft.com/office/drawing/2014/main" id="{F5D13581-B406-458B-8A16-9BF71864DE4A}"/>
                </a:ext>
              </a:extLst>
            </p:cNvPr>
            <p:cNvSpPr txBox="1"/>
            <p:nvPr/>
          </p:nvSpPr>
          <p:spPr>
            <a:xfrm>
              <a:off x="1005155" y="3604374"/>
              <a:ext cx="171390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4800" b="1" i="1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(</a:t>
              </a:r>
              <a:r>
                <a:rPr lang="en-US" sz="4800" b="1" i="1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18%)</a:t>
              </a:r>
            </a:p>
          </p:txBody>
        </p:sp>
        <p:sp>
          <p:nvSpPr>
            <p:cNvPr id="31" name="TextBox 7">
              <a:extLst>
                <a:ext uri="{FF2B5EF4-FFF2-40B4-BE49-F238E27FC236}">
                  <a16:creationId xmlns:a16="http://schemas.microsoft.com/office/drawing/2014/main" id="{86060B69-6101-4AAD-882D-48E4B53ECFC4}"/>
                </a:ext>
              </a:extLst>
            </p:cNvPr>
            <p:cNvSpPr txBox="1"/>
            <p:nvPr/>
          </p:nvSpPr>
          <p:spPr>
            <a:xfrm>
              <a:off x="833578" y="4467813"/>
              <a:ext cx="2520281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b="1" i="1" dirty="0">
                  <a:solidFill>
                    <a:srgbClr val="FF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4.14</a:t>
              </a:r>
              <a:r>
                <a:rPr lang="en-US" sz="3600" b="1" i="1" dirty="0">
                  <a:solidFill>
                    <a:srgbClr val="00B05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</a:t>
              </a:r>
              <a:r>
                <a:rPr lang="th-TH" sz="2800" b="1" i="1" dirty="0">
                  <a:solidFill>
                    <a:srgbClr val="00B05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ล้านบาท</a:t>
              </a:r>
              <a:endParaRPr lang="th-TH" sz="3600" b="1" i="1" dirty="0">
                <a:solidFill>
                  <a:srgbClr val="00B050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34" name="TextBox 7">
              <a:extLst>
                <a:ext uri="{FF2B5EF4-FFF2-40B4-BE49-F238E27FC236}">
                  <a16:creationId xmlns:a16="http://schemas.microsoft.com/office/drawing/2014/main" id="{87C5768F-5511-4340-998C-C35656FB95D4}"/>
                </a:ext>
              </a:extLst>
            </p:cNvPr>
            <p:cNvSpPr txBox="1"/>
            <p:nvPr/>
          </p:nvSpPr>
          <p:spPr>
            <a:xfrm>
              <a:off x="8677134" y="2530922"/>
              <a:ext cx="217309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b="1" i="1" dirty="0">
                  <a:solidFill>
                    <a:srgbClr val="FF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18.4</a:t>
              </a:r>
              <a:r>
                <a:rPr lang="en-US" sz="4000" b="1" i="1" dirty="0">
                  <a:solidFill>
                    <a:srgbClr val="0070C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</a:t>
              </a:r>
              <a:r>
                <a:rPr lang="th-TH" sz="2800" b="1" i="1" dirty="0">
                  <a:solidFill>
                    <a:srgbClr val="0070C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ล้านบาท</a:t>
              </a:r>
              <a:endParaRPr lang="en-US" sz="4000" b="1" i="1" dirty="0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  <p:sp>
        <p:nvSpPr>
          <p:cNvPr id="21" name="ตัวแทนหมายเลขสไลด์ 1">
            <a:extLst>
              <a:ext uri="{FF2B5EF4-FFF2-40B4-BE49-F238E27FC236}">
                <a16:creationId xmlns:a16="http://schemas.microsoft.com/office/drawing/2014/main" id="{E8CFCF10-D24D-4065-9F5D-DE156659795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347200" y="6563846"/>
            <a:ext cx="2844800" cy="294154"/>
          </a:xfrm>
        </p:spPr>
        <p:txBody>
          <a:bodyPr/>
          <a:lstStyle/>
          <a:p>
            <a:pPr>
              <a:defRPr/>
            </a:pPr>
            <a:r>
              <a:rPr lang="en-GB" sz="2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Page </a:t>
            </a:r>
            <a:fld id="{648E034F-C11F-415D-AE9D-DA896267A1AE}" type="slidenum">
              <a:rPr lang="en-GB" sz="2000" b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pPr>
                <a:defRPr/>
              </a:pPr>
              <a:t>28</a:t>
            </a:fld>
            <a:endParaRPr lang="en-GB" sz="20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pSp>
        <p:nvGrpSpPr>
          <p:cNvPr id="3" name="กลุ่ม 2">
            <a:extLst>
              <a:ext uri="{FF2B5EF4-FFF2-40B4-BE49-F238E27FC236}">
                <a16:creationId xmlns:a16="http://schemas.microsoft.com/office/drawing/2014/main" id="{2C9AF9FB-31B9-43CB-9EA6-77FD509E4C35}"/>
              </a:ext>
            </a:extLst>
          </p:cNvPr>
          <p:cNvGrpSpPr/>
          <p:nvPr/>
        </p:nvGrpSpPr>
        <p:grpSpPr>
          <a:xfrm>
            <a:off x="264641" y="1710940"/>
            <a:ext cx="3404771" cy="1015663"/>
            <a:chOff x="264641" y="1853846"/>
            <a:chExt cx="3404771" cy="1015663"/>
          </a:xfrm>
        </p:grpSpPr>
        <p:sp>
          <p:nvSpPr>
            <p:cNvPr id="39" name="กล่องข้อความ 38">
              <a:extLst>
                <a:ext uri="{FF2B5EF4-FFF2-40B4-BE49-F238E27FC236}">
                  <a16:creationId xmlns:a16="http://schemas.microsoft.com/office/drawing/2014/main" id="{5967F957-8013-4352-8043-DC863C6C066A}"/>
                </a:ext>
              </a:extLst>
            </p:cNvPr>
            <p:cNvSpPr txBox="1"/>
            <p:nvPr/>
          </p:nvSpPr>
          <p:spPr>
            <a:xfrm>
              <a:off x="264641" y="2124145"/>
              <a:ext cx="3404771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th-TH" sz="3200" b="1" i="1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วงเงิน             ล้านบาท</a:t>
              </a:r>
            </a:p>
          </p:txBody>
        </p:sp>
        <p:sp>
          <p:nvSpPr>
            <p:cNvPr id="37" name="กล่องข้อความ 36">
              <a:extLst>
                <a:ext uri="{FF2B5EF4-FFF2-40B4-BE49-F238E27FC236}">
                  <a16:creationId xmlns:a16="http://schemas.microsoft.com/office/drawing/2014/main" id="{B147E4ED-D600-4587-AD2D-324AEEEF93DC}"/>
                </a:ext>
              </a:extLst>
            </p:cNvPr>
            <p:cNvSpPr txBox="1"/>
            <p:nvPr/>
          </p:nvSpPr>
          <p:spPr>
            <a:xfrm>
              <a:off x="1055440" y="1853846"/>
              <a:ext cx="1524081" cy="10156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6000" b="1" i="1" dirty="0">
                  <a:solidFill>
                    <a:srgbClr val="FF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23.0</a:t>
              </a:r>
              <a:endParaRPr lang="th-TH" sz="6000" i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  <p:sp>
        <p:nvSpPr>
          <p:cNvPr id="26" name="TextBox 4">
            <a:extLst>
              <a:ext uri="{FF2B5EF4-FFF2-40B4-BE49-F238E27FC236}">
                <a16:creationId xmlns:a16="http://schemas.microsoft.com/office/drawing/2014/main" id="{62534790-28E7-41FE-8FAA-25CC0FF86AA3}"/>
              </a:ext>
            </a:extLst>
          </p:cNvPr>
          <p:cNvSpPr txBox="1"/>
          <p:nvPr/>
        </p:nvSpPr>
        <p:spPr>
          <a:xfrm>
            <a:off x="242965" y="980728"/>
            <a:ext cx="68849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000" b="1" i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งบบริหารจัดการน้ำในภาวะวิกฤติและภาวะปกติ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2B2F272-78D8-4133-81AB-E70BAE200DB3}"/>
              </a:ext>
            </a:extLst>
          </p:cNvPr>
          <p:cNvSpPr txBox="1"/>
          <p:nvPr/>
        </p:nvSpPr>
        <p:spPr>
          <a:xfrm>
            <a:off x="264641" y="1476073"/>
            <a:ext cx="60500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b="1" i="1" dirty="0">
                <a:solidFill>
                  <a:srgbClr val="0070C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นอกเขตชลประทาน </a:t>
            </a:r>
            <a:r>
              <a:rPr lang="th-TH" sz="3200" b="1" i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หรือ </a:t>
            </a:r>
            <a:r>
              <a:rPr lang="th-TH" sz="3200" b="1" i="1" dirty="0">
                <a:solidFill>
                  <a:srgbClr val="0070C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ในพื้นที่เกษตรน้ำฝน</a:t>
            </a:r>
          </a:p>
        </p:txBody>
      </p:sp>
    </p:spTree>
    <p:extLst>
      <p:ext uri="{BB962C8B-B14F-4D97-AF65-F5344CB8AC3E}">
        <p14:creationId xmlns:p14="http://schemas.microsoft.com/office/powerpoint/2010/main" val="388360008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>
            <a:extLst>
              <a:ext uri="{FF2B5EF4-FFF2-40B4-BE49-F238E27FC236}">
                <a16:creationId xmlns:a16="http://schemas.microsoft.com/office/drawing/2014/main" id="{03F0869F-56C0-44AB-B219-803402D222E7}"/>
              </a:ext>
            </a:extLst>
          </p:cNvPr>
          <p:cNvSpPr/>
          <p:nvPr/>
        </p:nvSpPr>
        <p:spPr bwMode="auto">
          <a:xfrm>
            <a:off x="0" y="6568440"/>
            <a:ext cx="4109720" cy="304800"/>
          </a:xfrm>
          <a:prstGeom prst="rect">
            <a:avLst/>
          </a:prstGeom>
          <a:solidFill>
            <a:srgbClr val="29292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Browallia New" pitchFamily="34" charset="-34"/>
            </a:endParaRPr>
          </a:p>
        </p:txBody>
      </p:sp>
      <p:sp>
        <p:nvSpPr>
          <p:cNvPr id="5" name="ตัวแทนหมายเลขสไลด์ 1">
            <a:extLst>
              <a:ext uri="{FF2B5EF4-FFF2-40B4-BE49-F238E27FC236}">
                <a16:creationId xmlns:a16="http://schemas.microsoft.com/office/drawing/2014/main" id="{B517F1FF-B316-4924-B095-215EBC14DA3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347200" y="6563846"/>
            <a:ext cx="2844800" cy="294154"/>
          </a:xfrm>
        </p:spPr>
        <p:txBody>
          <a:bodyPr/>
          <a:lstStyle/>
          <a:p>
            <a:pPr>
              <a:defRPr/>
            </a:pPr>
            <a:r>
              <a:rPr lang="en-GB" sz="2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Page </a:t>
            </a:r>
            <a:fld id="{648E034F-C11F-415D-AE9D-DA896267A1AE}" type="slidenum">
              <a:rPr lang="en-GB" sz="2000" b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pPr>
                <a:defRPr/>
              </a:pPr>
              <a:t>29</a:t>
            </a:fld>
            <a:endParaRPr lang="en-GB" sz="20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7" name="รูปภาพ 6">
            <a:extLst>
              <a:ext uri="{FF2B5EF4-FFF2-40B4-BE49-F238E27FC236}">
                <a16:creationId xmlns:a16="http://schemas.microsoft.com/office/drawing/2014/main" id="{383A4A81-1DAC-4D3C-8939-3B26C950363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86006"/>
            <a:ext cx="12192000" cy="5583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125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 5">
            <a:extLst>
              <a:ext uri="{FF2B5EF4-FFF2-40B4-BE49-F238E27FC236}">
                <a16:creationId xmlns:a16="http://schemas.microsoft.com/office/drawing/2014/main" id="{A9BEA5E2-9440-48D7-A61E-59FD45CE851A}"/>
              </a:ext>
            </a:extLst>
          </p:cNvPr>
          <p:cNvSpPr/>
          <p:nvPr/>
        </p:nvSpPr>
        <p:spPr bwMode="auto">
          <a:xfrm>
            <a:off x="0" y="6568440"/>
            <a:ext cx="4109720" cy="304800"/>
          </a:xfrm>
          <a:prstGeom prst="rect">
            <a:avLst/>
          </a:prstGeom>
          <a:solidFill>
            <a:srgbClr val="29292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Browallia New" pitchFamily="34" charset="-34"/>
            </a:endParaRPr>
          </a:p>
        </p:txBody>
      </p:sp>
      <p:pic>
        <p:nvPicPr>
          <p:cNvPr id="4" name="รูปภาพ 3">
            <a:extLst>
              <a:ext uri="{FF2B5EF4-FFF2-40B4-BE49-F238E27FC236}">
                <a16:creationId xmlns:a16="http://schemas.microsoft.com/office/drawing/2014/main" id="{7A4E3DB1-136E-4006-B7F5-309BDF075E1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986181"/>
            <a:ext cx="12192000" cy="5592171"/>
          </a:xfrm>
          <a:prstGeom prst="rect">
            <a:avLst/>
          </a:prstGeom>
        </p:spPr>
      </p:pic>
      <p:sp>
        <p:nvSpPr>
          <p:cNvPr id="7" name="ตัวแทนหมายเลขสไลด์ 1">
            <a:extLst>
              <a:ext uri="{FF2B5EF4-FFF2-40B4-BE49-F238E27FC236}">
                <a16:creationId xmlns:a16="http://schemas.microsoft.com/office/drawing/2014/main" id="{4887D7B6-A965-44B4-85BA-618B046113D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347200" y="6563846"/>
            <a:ext cx="2844800" cy="294154"/>
          </a:xfrm>
        </p:spPr>
        <p:txBody>
          <a:bodyPr/>
          <a:lstStyle/>
          <a:p>
            <a:pPr>
              <a:defRPr/>
            </a:pPr>
            <a:r>
              <a:rPr lang="en-GB" sz="2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Page </a:t>
            </a:r>
            <a:fld id="{648E034F-C11F-415D-AE9D-DA896267A1AE}" type="slidenum">
              <a:rPr lang="en-GB" sz="2000" b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pPr>
                <a:defRPr/>
              </a:pPr>
              <a:t>3</a:t>
            </a:fld>
            <a:endParaRPr lang="en-GB" sz="20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68570495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>
            <a:extLst>
              <a:ext uri="{FF2B5EF4-FFF2-40B4-BE49-F238E27FC236}">
                <a16:creationId xmlns:a16="http://schemas.microsoft.com/office/drawing/2014/main" id="{8653E4B6-35A3-48AD-B5DD-4CB7F4BD642B}"/>
              </a:ext>
            </a:extLst>
          </p:cNvPr>
          <p:cNvSpPr/>
          <p:nvPr/>
        </p:nvSpPr>
        <p:spPr bwMode="auto">
          <a:xfrm>
            <a:off x="0" y="6568440"/>
            <a:ext cx="4109720" cy="304800"/>
          </a:xfrm>
          <a:prstGeom prst="rect">
            <a:avLst/>
          </a:prstGeom>
          <a:solidFill>
            <a:srgbClr val="29292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Browallia New" pitchFamily="34" charset="-34"/>
            </a:endParaRPr>
          </a:p>
        </p:txBody>
      </p:sp>
      <p:pic>
        <p:nvPicPr>
          <p:cNvPr id="6" name="รูปภาพ 5">
            <a:extLst>
              <a:ext uri="{FF2B5EF4-FFF2-40B4-BE49-F238E27FC236}">
                <a16:creationId xmlns:a16="http://schemas.microsoft.com/office/drawing/2014/main" id="{2DCC8BE9-0715-4329-AF1C-27955066E0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986182"/>
            <a:ext cx="12192000" cy="5589408"/>
          </a:xfrm>
          <a:prstGeom prst="rect">
            <a:avLst/>
          </a:prstGeom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06887DB8-6F75-42D9-9480-E0FF8C753A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39" y="17783"/>
            <a:ext cx="12192000" cy="89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(</a:t>
            </a:r>
            <a:r>
              <a:rPr lang="en-US" sz="4800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4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.1</a:t>
            </a:r>
            <a:r>
              <a:rPr kumimoji="0" lang="th-TH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) มาตรการรองรับสถานการณ์ขาดแคลนน้ำปี 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2563/2564</a:t>
            </a:r>
            <a:r>
              <a:rPr kumimoji="0" lang="en-GB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: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</p:txBody>
      </p:sp>
      <p:sp>
        <p:nvSpPr>
          <p:cNvPr id="7" name="ตัวแทนหมายเลขสไลด์ 1">
            <a:extLst>
              <a:ext uri="{FF2B5EF4-FFF2-40B4-BE49-F238E27FC236}">
                <a16:creationId xmlns:a16="http://schemas.microsoft.com/office/drawing/2014/main" id="{F8C0DAD3-7416-4C66-8BD4-FFDFA702EF8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347200" y="6563846"/>
            <a:ext cx="2844800" cy="294154"/>
          </a:xfrm>
        </p:spPr>
        <p:txBody>
          <a:bodyPr/>
          <a:lstStyle/>
          <a:p>
            <a:pPr>
              <a:defRPr/>
            </a:pPr>
            <a:r>
              <a:rPr lang="en-GB" sz="2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Page </a:t>
            </a:r>
            <a:fld id="{648E034F-C11F-415D-AE9D-DA896267A1AE}" type="slidenum">
              <a:rPr lang="en-GB" sz="2000" b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pPr>
                <a:defRPr/>
              </a:pPr>
              <a:t>30</a:t>
            </a:fld>
            <a:endParaRPr lang="en-GB" sz="20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4385CC77-044F-463F-88DD-B5D9480E74B6}"/>
              </a:ext>
            </a:extLst>
          </p:cNvPr>
          <p:cNvSpPr/>
          <p:nvPr/>
        </p:nvSpPr>
        <p:spPr>
          <a:xfrm>
            <a:off x="0" y="6581001"/>
            <a:ext cx="32758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th-TH" sz="12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ที่มา</a:t>
            </a:r>
            <a:r>
              <a:rPr lang="en-US" sz="12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12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กองอำนวยการน้ำแห่งชาติ</a:t>
            </a:r>
          </a:p>
        </p:txBody>
      </p:sp>
    </p:spTree>
    <p:extLst>
      <p:ext uri="{BB962C8B-B14F-4D97-AF65-F5344CB8AC3E}">
        <p14:creationId xmlns:p14="http://schemas.microsoft.com/office/powerpoint/2010/main" val="102155659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>
            <a:extLst>
              <a:ext uri="{FF2B5EF4-FFF2-40B4-BE49-F238E27FC236}">
                <a16:creationId xmlns:a16="http://schemas.microsoft.com/office/drawing/2014/main" id="{3B48AB78-9002-43AA-962F-B8793065CF14}"/>
              </a:ext>
            </a:extLst>
          </p:cNvPr>
          <p:cNvSpPr/>
          <p:nvPr/>
        </p:nvSpPr>
        <p:spPr bwMode="auto">
          <a:xfrm>
            <a:off x="0" y="6568440"/>
            <a:ext cx="4109720" cy="304800"/>
          </a:xfrm>
          <a:prstGeom prst="rect">
            <a:avLst/>
          </a:prstGeom>
          <a:solidFill>
            <a:srgbClr val="29292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Browallia New" pitchFamily="34" charset="-34"/>
            </a:endParaRPr>
          </a:p>
        </p:txBody>
      </p:sp>
      <p:sp>
        <p:nvSpPr>
          <p:cNvPr id="20" name="Rectangle 24">
            <a:extLst>
              <a:ext uri="{FF2B5EF4-FFF2-40B4-BE49-F238E27FC236}">
                <a16:creationId xmlns:a16="http://schemas.microsoft.com/office/drawing/2014/main" id="{E611BC0D-096A-4A19-91E9-991AC950C29B}"/>
              </a:ext>
            </a:extLst>
          </p:cNvPr>
          <p:cNvSpPr/>
          <p:nvPr/>
        </p:nvSpPr>
        <p:spPr>
          <a:xfrm>
            <a:off x="174788" y="4077072"/>
            <a:ext cx="4295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"/>
            <a:r>
              <a:rPr lang="en-US" sz="2400" b="1" dirty="0">
                <a:solidFill>
                  <a:schemeClr val="bg1"/>
                </a:solidFill>
                <a:latin typeface="Wingdings" panose="05000000000000000000" pitchFamily="2" charset="2"/>
                <a:cs typeface="TH SarabunPSK" panose="020B0500040200020003" pitchFamily="34" charset="-34"/>
              </a:rPr>
              <a:t>Ü</a:t>
            </a:r>
            <a:endParaRPr lang="th-TH" sz="2400" b="1" dirty="0">
              <a:solidFill>
                <a:schemeClr val="bg1"/>
              </a:solidFill>
              <a:latin typeface="Wingdings" panose="05000000000000000000" pitchFamily="2" charset="2"/>
              <a:cs typeface="TH SarabunPSK" panose="020B0500040200020003" pitchFamily="34" charset="-34"/>
            </a:endParaRPr>
          </a:p>
        </p:txBody>
      </p:sp>
      <p:sp>
        <p:nvSpPr>
          <p:cNvPr id="22" name="Rectangle 24">
            <a:extLst>
              <a:ext uri="{FF2B5EF4-FFF2-40B4-BE49-F238E27FC236}">
                <a16:creationId xmlns:a16="http://schemas.microsoft.com/office/drawing/2014/main" id="{E7660BFA-3D06-494B-B051-0D3C56FEA2BA}"/>
              </a:ext>
            </a:extLst>
          </p:cNvPr>
          <p:cNvSpPr/>
          <p:nvPr/>
        </p:nvSpPr>
        <p:spPr>
          <a:xfrm>
            <a:off x="6528048" y="1124744"/>
            <a:ext cx="424847" cy="483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"/>
            <a:r>
              <a:rPr lang="en-US" sz="2400" b="1" dirty="0">
                <a:solidFill>
                  <a:schemeClr val="bg1"/>
                </a:solidFill>
                <a:latin typeface="Wingdings" panose="05000000000000000000" pitchFamily="2" charset="2"/>
                <a:cs typeface="TH SarabunPSK" panose="020B0500040200020003" pitchFamily="34" charset="-34"/>
              </a:rPr>
              <a:t>Ü</a:t>
            </a:r>
            <a:endParaRPr lang="th-TH" sz="2400" b="1" dirty="0">
              <a:solidFill>
                <a:schemeClr val="bg1"/>
              </a:solidFill>
              <a:latin typeface="Wingdings" panose="05000000000000000000" pitchFamily="2" charset="2"/>
              <a:cs typeface="TH SarabunPSK" panose="020B0500040200020003" pitchFamily="34" charset="-34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603BFD3-409C-421A-A30F-8D69829241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39" y="17783"/>
            <a:ext cx="12192000" cy="89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(</a:t>
            </a:r>
            <a:r>
              <a:rPr lang="en-US" sz="4800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4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.1</a:t>
            </a:r>
            <a:r>
              <a:rPr kumimoji="0" lang="th-TH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) มาตรการรองรับสถานการณ์ขาดแคลนน้ำปี 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2563/2564</a:t>
            </a:r>
            <a:r>
              <a:rPr kumimoji="0" lang="en-GB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: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</p:txBody>
      </p:sp>
      <p:pic>
        <p:nvPicPr>
          <p:cNvPr id="6" name="รูปภาพ 5">
            <a:extLst>
              <a:ext uri="{FF2B5EF4-FFF2-40B4-BE49-F238E27FC236}">
                <a16:creationId xmlns:a16="http://schemas.microsoft.com/office/drawing/2014/main" id="{CBC1808E-906E-46F1-9162-B30E392E077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34" y="980727"/>
            <a:ext cx="12192000" cy="5597625"/>
          </a:xfrm>
          <a:prstGeom prst="rect">
            <a:avLst/>
          </a:prstGeom>
        </p:spPr>
      </p:pic>
      <p:sp>
        <p:nvSpPr>
          <p:cNvPr id="8" name="ตัวแทนหมายเลขสไลด์ 1">
            <a:extLst>
              <a:ext uri="{FF2B5EF4-FFF2-40B4-BE49-F238E27FC236}">
                <a16:creationId xmlns:a16="http://schemas.microsoft.com/office/drawing/2014/main" id="{D8D1CACE-E5F7-448F-A1C8-2A4DE496926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347200" y="6563846"/>
            <a:ext cx="2844800" cy="294154"/>
          </a:xfrm>
        </p:spPr>
        <p:txBody>
          <a:bodyPr/>
          <a:lstStyle/>
          <a:p>
            <a:pPr>
              <a:defRPr/>
            </a:pPr>
            <a:r>
              <a:rPr lang="en-GB" sz="2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Page </a:t>
            </a:r>
            <a:fld id="{648E034F-C11F-415D-AE9D-DA896267A1AE}" type="slidenum">
              <a:rPr lang="en-GB" sz="2000" b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pPr>
                <a:defRPr/>
              </a:pPr>
              <a:t>31</a:t>
            </a:fld>
            <a:endParaRPr lang="en-GB" sz="20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" name="Rectangle 7">
            <a:extLst>
              <a:ext uri="{FF2B5EF4-FFF2-40B4-BE49-F238E27FC236}">
                <a16:creationId xmlns:a16="http://schemas.microsoft.com/office/drawing/2014/main" id="{FF9925BB-7104-424F-92CA-8A51CF8444F1}"/>
              </a:ext>
            </a:extLst>
          </p:cNvPr>
          <p:cNvSpPr/>
          <p:nvPr/>
        </p:nvSpPr>
        <p:spPr>
          <a:xfrm>
            <a:off x="0" y="6581001"/>
            <a:ext cx="32758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th-TH" sz="12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ที่มา</a:t>
            </a:r>
            <a:r>
              <a:rPr lang="en-US" sz="12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12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กองอำนวยการน้ำแห่งชาติ</a:t>
            </a:r>
          </a:p>
        </p:txBody>
      </p:sp>
    </p:spTree>
    <p:extLst>
      <p:ext uri="{BB962C8B-B14F-4D97-AF65-F5344CB8AC3E}">
        <p14:creationId xmlns:p14="http://schemas.microsoft.com/office/powerpoint/2010/main" val="376991628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2174D39-6313-4239-85BF-D47E3C9EF5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39" y="17783"/>
            <a:ext cx="12192000" cy="89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(</a:t>
            </a:r>
            <a:r>
              <a:rPr lang="en-US" sz="4800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4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.1</a:t>
            </a:r>
            <a:r>
              <a:rPr kumimoji="0" lang="th-TH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) มาตรการรองรับสถานการณ์ขาดแคลนน้ำปี 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2563/2564</a:t>
            </a:r>
            <a:r>
              <a:rPr kumimoji="0" lang="en-GB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: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</p:txBody>
      </p:sp>
      <p:sp>
        <p:nvSpPr>
          <p:cNvPr id="4" name="สี่เหลี่ยมผืนผ้า 3">
            <a:extLst>
              <a:ext uri="{FF2B5EF4-FFF2-40B4-BE49-F238E27FC236}">
                <a16:creationId xmlns:a16="http://schemas.microsoft.com/office/drawing/2014/main" id="{D6F64B3D-989B-4EFE-9510-8347D2B876CB}"/>
              </a:ext>
            </a:extLst>
          </p:cNvPr>
          <p:cNvSpPr/>
          <p:nvPr/>
        </p:nvSpPr>
        <p:spPr bwMode="auto">
          <a:xfrm>
            <a:off x="0" y="6568440"/>
            <a:ext cx="4109720" cy="304800"/>
          </a:xfrm>
          <a:prstGeom prst="rect">
            <a:avLst/>
          </a:prstGeom>
          <a:solidFill>
            <a:srgbClr val="29292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Browallia New" pitchFamily="34" charset="-34"/>
            </a:endParaRPr>
          </a:p>
        </p:txBody>
      </p:sp>
      <p:pic>
        <p:nvPicPr>
          <p:cNvPr id="6" name="รูปภาพ 5">
            <a:extLst>
              <a:ext uri="{FF2B5EF4-FFF2-40B4-BE49-F238E27FC236}">
                <a16:creationId xmlns:a16="http://schemas.microsoft.com/office/drawing/2014/main" id="{3976B6FE-E6A1-4476-A8F7-189D576557A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980707"/>
            <a:ext cx="12192000" cy="5597646"/>
          </a:xfrm>
          <a:prstGeom prst="rect">
            <a:avLst/>
          </a:prstGeom>
        </p:spPr>
      </p:pic>
      <p:sp>
        <p:nvSpPr>
          <p:cNvPr id="8" name="ตัวแทนหมายเลขสไลด์ 1">
            <a:extLst>
              <a:ext uri="{FF2B5EF4-FFF2-40B4-BE49-F238E27FC236}">
                <a16:creationId xmlns:a16="http://schemas.microsoft.com/office/drawing/2014/main" id="{D745DDA2-B1FC-4FDB-AE4C-4B51B714EE9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347200" y="6563846"/>
            <a:ext cx="2844800" cy="294154"/>
          </a:xfrm>
        </p:spPr>
        <p:txBody>
          <a:bodyPr/>
          <a:lstStyle/>
          <a:p>
            <a:pPr>
              <a:defRPr/>
            </a:pPr>
            <a:r>
              <a:rPr lang="en-GB" sz="2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Page </a:t>
            </a:r>
            <a:fld id="{648E034F-C11F-415D-AE9D-DA896267A1AE}" type="slidenum">
              <a:rPr lang="en-GB" sz="2000" b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pPr>
                <a:defRPr/>
              </a:pPr>
              <a:t>32</a:t>
            </a:fld>
            <a:endParaRPr lang="en-GB" sz="20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" name="Rectangle 7">
            <a:extLst>
              <a:ext uri="{FF2B5EF4-FFF2-40B4-BE49-F238E27FC236}">
                <a16:creationId xmlns:a16="http://schemas.microsoft.com/office/drawing/2014/main" id="{8E5D7965-AA3E-46C7-BA85-CA2492C9CAF3}"/>
              </a:ext>
            </a:extLst>
          </p:cNvPr>
          <p:cNvSpPr/>
          <p:nvPr/>
        </p:nvSpPr>
        <p:spPr>
          <a:xfrm>
            <a:off x="0" y="6581001"/>
            <a:ext cx="32758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th-TH" sz="12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ที่มา</a:t>
            </a:r>
            <a:r>
              <a:rPr lang="en-US" sz="12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12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ศูนย์ป้องกันวิกฤติน้ำ กรมทรัพยากรน้ำ</a:t>
            </a:r>
          </a:p>
        </p:txBody>
      </p:sp>
    </p:spTree>
    <p:extLst>
      <p:ext uri="{BB962C8B-B14F-4D97-AF65-F5344CB8AC3E}">
        <p14:creationId xmlns:p14="http://schemas.microsoft.com/office/powerpoint/2010/main" val="409002432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E1AF756-794E-4FDF-82A4-E759B4ADD6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39" y="17783"/>
            <a:ext cx="12192000" cy="89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(</a:t>
            </a:r>
            <a:r>
              <a:rPr lang="en-US" sz="4800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4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.</a:t>
            </a:r>
            <a:r>
              <a:rPr lang="en-US" sz="4800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2</a:t>
            </a:r>
            <a:r>
              <a:rPr kumimoji="0" lang="th-TH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) </a:t>
            </a:r>
            <a:r>
              <a:rPr kumimoji="0" lang="th-TH" sz="4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มาตรการรองรับสถานการณ์อุทกภัยในพื้นที่ภาคใต้ (พ.ย. - ธ.ค. 2563)</a:t>
            </a:r>
            <a:r>
              <a:rPr kumimoji="0" lang="en-GB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: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</p:txBody>
      </p:sp>
      <p:sp>
        <p:nvSpPr>
          <p:cNvPr id="4" name="สี่เหลี่ยมผืนผ้า 3">
            <a:extLst>
              <a:ext uri="{FF2B5EF4-FFF2-40B4-BE49-F238E27FC236}">
                <a16:creationId xmlns:a16="http://schemas.microsoft.com/office/drawing/2014/main" id="{079F672E-05CA-4563-8497-8688312D5936}"/>
              </a:ext>
            </a:extLst>
          </p:cNvPr>
          <p:cNvSpPr/>
          <p:nvPr/>
        </p:nvSpPr>
        <p:spPr bwMode="auto">
          <a:xfrm>
            <a:off x="0" y="6568440"/>
            <a:ext cx="4109720" cy="304800"/>
          </a:xfrm>
          <a:prstGeom prst="rect">
            <a:avLst/>
          </a:prstGeom>
          <a:solidFill>
            <a:srgbClr val="29292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Browallia New" pitchFamily="34" charset="-34"/>
            </a:endParaRPr>
          </a:p>
        </p:txBody>
      </p:sp>
      <p:pic>
        <p:nvPicPr>
          <p:cNvPr id="6" name="รูปภาพ 5">
            <a:extLst>
              <a:ext uri="{FF2B5EF4-FFF2-40B4-BE49-F238E27FC236}">
                <a16:creationId xmlns:a16="http://schemas.microsoft.com/office/drawing/2014/main" id="{1B55E288-F7A2-41E8-83CD-E8F7C458603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980727"/>
            <a:ext cx="12192000" cy="5597625"/>
          </a:xfrm>
          <a:prstGeom prst="rect">
            <a:avLst/>
          </a:prstGeom>
        </p:spPr>
      </p:pic>
      <p:sp>
        <p:nvSpPr>
          <p:cNvPr id="8" name="ตัวแทนหมายเลขสไลด์ 1">
            <a:extLst>
              <a:ext uri="{FF2B5EF4-FFF2-40B4-BE49-F238E27FC236}">
                <a16:creationId xmlns:a16="http://schemas.microsoft.com/office/drawing/2014/main" id="{2092D8CF-C056-46B3-83F1-76ECB575B5C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347200" y="6563846"/>
            <a:ext cx="2844800" cy="294154"/>
          </a:xfrm>
        </p:spPr>
        <p:txBody>
          <a:bodyPr/>
          <a:lstStyle/>
          <a:p>
            <a:pPr>
              <a:defRPr/>
            </a:pPr>
            <a:r>
              <a:rPr lang="en-GB" sz="2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Page </a:t>
            </a:r>
            <a:fld id="{648E034F-C11F-415D-AE9D-DA896267A1AE}" type="slidenum">
              <a:rPr lang="en-GB" sz="2000" b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pPr>
                <a:defRPr/>
              </a:pPr>
              <a:t>33</a:t>
            </a:fld>
            <a:endParaRPr lang="en-GB" sz="20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" name="Rectangle 7">
            <a:extLst>
              <a:ext uri="{FF2B5EF4-FFF2-40B4-BE49-F238E27FC236}">
                <a16:creationId xmlns:a16="http://schemas.microsoft.com/office/drawing/2014/main" id="{6A03FB6E-407F-4829-B1AC-6D36F5CCF083}"/>
              </a:ext>
            </a:extLst>
          </p:cNvPr>
          <p:cNvSpPr/>
          <p:nvPr/>
        </p:nvSpPr>
        <p:spPr>
          <a:xfrm>
            <a:off x="0" y="6581001"/>
            <a:ext cx="32758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th-TH" sz="12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ที่มา</a:t>
            </a:r>
            <a:r>
              <a:rPr lang="en-US" sz="12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12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ศูนย์ป้องกันวิกฤติน้ำ กรมทรัพยากรน้ำ</a:t>
            </a:r>
          </a:p>
        </p:txBody>
      </p:sp>
    </p:spTree>
    <p:extLst>
      <p:ext uri="{BB962C8B-B14F-4D97-AF65-F5344CB8AC3E}">
        <p14:creationId xmlns:p14="http://schemas.microsoft.com/office/powerpoint/2010/main" val="394919363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>
            <a:extLst>
              <a:ext uri="{FF2B5EF4-FFF2-40B4-BE49-F238E27FC236}">
                <a16:creationId xmlns:a16="http://schemas.microsoft.com/office/drawing/2014/main" id="{0D0A72C0-1B69-48C3-BE65-2F16416428FF}"/>
              </a:ext>
            </a:extLst>
          </p:cNvPr>
          <p:cNvSpPr/>
          <p:nvPr/>
        </p:nvSpPr>
        <p:spPr bwMode="auto">
          <a:xfrm>
            <a:off x="0" y="6568440"/>
            <a:ext cx="4109720" cy="304800"/>
          </a:xfrm>
          <a:prstGeom prst="rect">
            <a:avLst/>
          </a:prstGeom>
          <a:solidFill>
            <a:srgbClr val="29292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Browallia New" pitchFamily="34" charset="-34"/>
            </a:endParaRPr>
          </a:p>
        </p:txBody>
      </p:sp>
      <p:sp>
        <p:nvSpPr>
          <p:cNvPr id="5" name="ตัวแทนหมายเลขสไลด์ 1">
            <a:extLst>
              <a:ext uri="{FF2B5EF4-FFF2-40B4-BE49-F238E27FC236}">
                <a16:creationId xmlns:a16="http://schemas.microsoft.com/office/drawing/2014/main" id="{0450B5C9-8E01-4774-91B7-95583493765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347200" y="6563846"/>
            <a:ext cx="2844800" cy="294154"/>
          </a:xfrm>
        </p:spPr>
        <p:txBody>
          <a:bodyPr/>
          <a:lstStyle/>
          <a:p>
            <a:pPr>
              <a:defRPr/>
            </a:pPr>
            <a:r>
              <a:rPr lang="en-GB" sz="2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Page </a:t>
            </a:r>
            <a:fld id="{648E034F-C11F-415D-AE9D-DA896267A1AE}" type="slidenum">
              <a:rPr lang="en-GB" sz="2000" b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pPr>
                <a:defRPr/>
              </a:pPr>
              <a:t>34</a:t>
            </a:fld>
            <a:endParaRPr lang="en-GB" sz="20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7" name="รูปภาพ 6">
            <a:extLst>
              <a:ext uri="{FF2B5EF4-FFF2-40B4-BE49-F238E27FC236}">
                <a16:creationId xmlns:a16="http://schemas.microsoft.com/office/drawing/2014/main" id="{AE024BC0-4C15-47CC-8284-068A44CC1E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59" y="986005"/>
            <a:ext cx="12192000" cy="5592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12073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รูปภาพ 10">
            <a:extLst>
              <a:ext uri="{FF2B5EF4-FFF2-40B4-BE49-F238E27FC236}">
                <a16:creationId xmlns:a16="http://schemas.microsoft.com/office/drawing/2014/main" id="{6D349B8B-AFA2-4D70-9359-1063F8E0D5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80728"/>
            <a:ext cx="12192000" cy="5588748"/>
          </a:xfrm>
          <a:prstGeom prst="rect">
            <a:avLst/>
          </a:prstGeom>
        </p:spPr>
      </p:pic>
      <p:sp>
        <p:nvSpPr>
          <p:cNvPr id="3" name="ตัวแทนหมายเลขสไลด์ 1">
            <a:extLst>
              <a:ext uri="{FF2B5EF4-FFF2-40B4-BE49-F238E27FC236}">
                <a16:creationId xmlns:a16="http://schemas.microsoft.com/office/drawing/2014/main" id="{FD15CB06-D32D-4720-B990-8B0ACCF6901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347200" y="6563846"/>
            <a:ext cx="2844800" cy="294154"/>
          </a:xfrm>
        </p:spPr>
        <p:txBody>
          <a:bodyPr/>
          <a:lstStyle/>
          <a:p>
            <a:pPr>
              <a:defRPr/>
            </a:pPr>
            <a:r>
              <a:rPr lang="en-GB" sz="2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Page </a:t>
            </a:r>
            <a:fld id="{648E034F-C11F-415D-AE9D-DA896267A1AE}" type="slidenum">
              <a:rPr lang="en-GB" sz="2000" b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pPr>
                <a:defRPr/>
              </a:pPr>
              <a:t>35</a:t>
            </a:fld>
            <a:endParaRPr lang="en-GB" sz="20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5" name="สี่เหลี่ยมผืนผ้า 4">
            <a:extLst>
              <a:ext uri="{FF2B5EF4-FFF2-40B4-BE49-F238E27FC236}">
                <a16:creationId xmlns:a16="http://schemas.microsoft.com/office/drawing/2014/main" id="{0559B7CC-F429-46F3-84F7-CC3000B2CE1B}"/>
              </a:ext>
            </a:extLst>
          </p:cNvPr>
          <p:cNvSpPr/>
          <p:nvPr/>
        </p:nvSpPr>
        <p:spPr bwMode="auto">
          <a:xfrm>
            <a:off x="0" y="6568440"/>
            <a:ext cx="4109720" cy="304800"/>
          </a:xfrm>
          <a:prstGeom prst="rect">
            <a:avLst/>
          </a:prstGeom>
          <a:solidFill>
            <a:srgbClr val="29292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Browallia New" pitchFamily="34" charset="-34"/>
            </a:endParaRPr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44FD875E-634F-4D30-9045-A60F7E30B569}"/>
              </a:ext>
            </a:extLst>
          </p:cNvPr>
          <p:cNvSpPr txBox="1"/>
          <p:nvPr/>
        </p:nvSpPr>
        <p:spPr>
          <a:xfrm>
            <a:off x="1415480" y="1402898"/>
            <a:ext cx="1026114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600" b="1" u="sng" dirty="0">
                <a:solidFill>
                  <a:srgbClr val="292929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ผู้ประสานงาน</a:t>
            </a:r>
          </a:p>
          <a:p>
            <a:r>
              <a:rPr lang="en-US" sz="3600" b="1" dirty="0">
                <a:solidFill>
                  <a:srgbClr val="292929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 </a:t>
            </a:r>
            <a:r>
              <a:rPr lang="th-TH" sz="3600" b="1" dirty="0">
                <a:solidFill>
                  <a:srgbClr val="292929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นายธนากร แสนวงษ์ </a:t>
            </a:r>
          </a:p>
          <a:p>
            <a:r>
              <a:rPr lang="th-TH" sz="3600" b="1" dirty="0">
                <a:solidFill>
                  <a:srgbClr val="292929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เบอร์โทรศัพท์</a:t>
            </a:r>
            <a:r>
              <a:rPr lang="en-US" sz="3600" b="1" dirty="0">
                <a:solidFill>
                  <a:srgbClr val="292929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</a:t>
            </a:r>
            <a:r>
              <a:rPr lang="th-TH" sz="3600" b="1" dirty="0">
                <a:solidFill>
                  <a:srgbClr val="292929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en-US" sz="3600" b="1" dirty="0">
                <a:solidFill>
                  <a:srgbClr val="292929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081-8012781</a:t>
            </a:r>
            <a:endParaRPr lang="th-TH" sz="3600" b="1" dirty="0">
              <a:solidFill>
                <a:srgbClr val="292929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3600" b="1" dirty="0">
                <a:solidFill>
                  <a:srgbClr val="292929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en-US" sz="3600" b="1" dirty="0">
                <a:solidFill>
                  <a:srgbClr val="292929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E</a:t>
            </a:r>
            <a:r>
              <a:rPr lang="th-TH" sz="3600" b="1" dirty="0">
                <a:solidFill>
                  <a:srgbClr val="292929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-</a:t>
            </a:r>
            <a:r>
              <a:rPr lang="en-US" sz="3600" b="1" dirty="0">
                <a:solidFill>
                  <a:srgbClr val="292929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mail: tanakorn92@yahoo.com </a:t>
            </a:r>
            <a:endParaRPr lang="th-TH" sz="3600" b="1" dirty="0">
              <a:solidFill>
                <a:srgbClr val="292929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en-US" sz="3600" b="1" dirty="0">
                <a:solidFill>
                  <a:srgbClr val="292929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 </a:t>
            </a:r>
            <a:r>
              <a:rPr lang="th-TH" sz="3600" b="1" dirty="0">
                <a:solidFill>
                  <a:srgbClr val="292929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นางสาวปุณยวีร์ สวรรยาพาน</a:t>
            </a:r>
            <a:r>
              <a:rPr lang="th-TH" sz="3600" b="1" dirty="0" err="1">
                <a:solidFill>
                  <a:srgbClr val="292929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ิช</a:t>
            </a:r>
            <a:r>
              <a:rPr lang="th-TH" sz="3600" b="1" dirty="0">
                <a:solidFill>
                  <a:srgbClr val="292929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</a:p>
          <a:p>
            <a:r>
              <a:rPr lang="th-TH" sz="3600" b="1" dirty="0">
                <a:solidFill>
                  <a:srgbClr val="292929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เบอร์โทรศัพท์</a:t>
            </a:r>
            <a:r>
              <a:rPr lang="en-US" sz="3600" b="1" dirty="0">
                <a:solidFill>
                  <a:srgbClr val="292929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 089-9455654</a:t>
            </a:r>
          </a:p>
          <a:p>
            <a:r>
              <a:rPr lang="en-US" sz="3600" b="1" dirty="0">
                <a:solidFill>
                  <a:srgbClr val="292929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E</a:t>
            </a:r>
            <a:r>
              <a:rPr lang="th-TH" sz="3600" b="1" dirty="0">
                <a:solidFill>
                  <a:srgbClr val="292929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-</a:t>
            </a:r>
            <a:r>
              <a:rPr lang="en-US" sz="3600" b="1" dirty="0">
                <a:solidFill>
                  <a:srgbClr val="292929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mail:</a:t>
            </a:r>
            <a:r>
              <a:rPr lang="th-TH" sz="3600" b="1" dirty="0">
                <a:solidFill>
                  <a:srgbClr val="292929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en-US" sz="3600" b="1" dirty="0">
                <a:solidFill>
                  <a:srgbClr val="292929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punyawee.s@dwr.mail.go.th</a:t>
            </a:r>
            <a:endParaRPr lang="th-TH" sz="3600" b="1" dirty="0">
              <a:solidFill>
                <a:srgbClr val="292929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51139214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B80F55E8-87BA-40B7-825D-3B3F865FD20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878" y="-1"/>
            <a:ext cx="12205374" cy="6862120"/>
          </a:xfrm>
          <a:prstGeom prst="rect">
            <a:avLst/>
          </a:prstGeom>
        </p:spPr>
      </p:pic>
      <p:sp>
        <p:nvSpPr>
          <p:cNvPr id="76802" name="Rectangle 4"/>
          <p:cNvSpPr>
            <a:spLocks noGrp="1" noChangeArrowheads="1"/>
          </p:cNvSpPr>
          <p:nvPr>
            <p:ph type="ctrTitle" idx="4294967295"/>
          </p:nvPr>
        </p:nvSpPr>
        <p:spPr>
          <a:xfrm>
            <a:off x="0" y="2099014"/>
            <a:ext cx="12288688" cy="1162050"/>
          </a:xfrm>
        </p:spPr>
        <p:txBody>
          <a:bodyPr/>
          <a:lstStyle/>
          <a:p>
            <a:pPr algn="ctr" eaLnBrk="1" hangingPunct="1"/>
            <a:r>
              <a:rPr lang="en-US" sz="6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Thank You</a:t>
            </a:r>
            <a:endParaRPr lang="en-GB" sz="6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4583832" y="398744"/>
            <a:ext cx="2989030" cy="1800000"/>
            <a:chOff x="4583832" y="398744"/>
            <a:chExt cx="2989030" cy="1800000"/>
          </a:xfrm>
        </p:grpSpPr>
        <p:pic>
          <p:nvPicPr>
            <p:cNvPr id="76806" name="Picture 7" descr="logo dwr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188381" y="398744"/>
              <a:ext cx="1384481" cy="17124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2" descr="ผลการค้นหารูปภาพสำหรับ โลโก้ กระทรวงทรัพ">
              <a:extLst>
                <a:ext uri="{FF2B5EF4-FFF2-40B4-BE49-F238E27FC236}">
                  <a16:creationId xmlns:a16="http://schemas.microsoft.com/office/drawing/2014/main" id="{182A4A91-93FD-407E-814B-4892699C1C9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583832" y="398744"/>
              <a:ext cx="1574702" cy="1800000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5" name="Picture 4" descr="A picture containing object&#10;&#10;Description automatically generated">
            <a:extLst>
              <a:ext uri="{FF2B5EF4-FFF2-40B4-BE49-F238E27FC236}">
                <a16:creationId xmlns:a16="http://schemas.microsoft.com/office/drawing/2014/main" id="{B84412DD-BC68-49AC-A7F8-B2A96BE7195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3789040"/>
            <a:ext cx="1980000" cy="1980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BF60330-D232-4588-B142-9FC6738DD09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8408" y="3923633"/>
            <a:ext cx="1980000" cy="1980000"/>
          </a:xfrm>
          <a:prstGeom prst="rect">
            <a:avLst/>
          </a:prstGeom>
        </p:spPr>
      </p:pic>
      <p:sp>
        <p:nvSpPr>
          <p:cNvPr id="10" name="Rectangle 4">
            <a:extLst>
              <a:ext uri="{FF2B5EF4-FFF2-40B4-BE49-F238E27FC236}">
                <a16:creationId xmlns:a16="http://schemas.microsoft.com/office/drawing/2014/main" id="{C06604CE-81C6-4ED0-9268-ADA275BA39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204483"/>
            <a:ext cx="12288688" cy="395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ngsana New" pitchFamily="18" charset="-34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ngsana New" pitchFamily="18" charset="-34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ngsana New" pitchFamily="18" charset="-34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ngsana New" pitchFamily="18" charset="-34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ngsana New" pitchFamily="18" charset="-34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ngsana New" pitchFamily="18" charset="-34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ngsana New" pitchFamily="18" charset="-34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ngsana New" pitchFamily="18" charset="-34"/>
              </a:defRPr>
            </a:lvl9pPr>
          </a:lstStyle>
          <a:p>
            <a:pPr algn="ctr" eaLnBrk="1" hangingPunct="1"/>
            <a:r>
              <a:rPr lang="th-TH" kern="0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เว็บไซต์กรมทรัพยากรน้ำ </a:t>
            </a:r>
            <a:r>
              <a:rPr lang="en-US" kern="0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 www.dwr.go.th </a:t>
            </a:r>
            <a:r>
              <a:rPr lang="th-TH" kern="0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เว็บไซต์ศูนย์ป้องกันวิกฤติน้ำ </a:t>
            </a:r>
            <a:r>
              <a:rPr lang="en-US" kern="0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 mekhala.dwr.go.th </a:t>
            </a:r>
            <a:endParaRPr lang="en-GB" kern="0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1" name="Rectangle 4">
            <a:extLst>
              <a:ext uri="{FF2B5EF4-FFF2-40B4-BE49-F238E27FC236}">
                <a16:creationId xmlns:a16="http://schemas.microsoft.com/office/drawing/2014/main" id="{C06604CE-81C6-4ED0-9268-ADA275BA39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92" y="3961498"/>
            <a:ext cx="12274896" cy="395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ngsana New" pitchFamily="18" charset="-34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ngsana New" pitchFamily="18" charset="-34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ngsana New" pitchFamily="18" charset="-34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ngsana New" pitchFamily="18" charset="-34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ngsana New" pitchFamily="18" charset="-34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ngsana New" pitchFamily="18" charset="-34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ngsana New" pitchFamily="18" charset="-34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ngsana New" pitchFamily="18" charset="-34"/>
              </a:defRPr>
            </a:lvl9pPr>
          </a:lstStyle>
          <a:p>
            <a:pPr algn="ctr" eaLnBrk="1" hangingPunct="1"/>
            <a:r>
              <a:rPr lang="th-TH" kern="0" dirty="0">
                <a:solidFill>
                  <a:srgbClr val="1555C3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หมู่บ้านเกษตรน้ำฝน</a:t>
            </a:r>
            <a:endParaRPr lang="en-GB" kern="0" dirty="0">
              <a:solidFill>
                <a:srgbClr val="1555C3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0903804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 5">
            <a:extLst>
              <a:ext uri="{FF2B5EF4-FFF2-40B4-BE49-F238E27FC236}">
                <a16:creationId xmlns:a16="http://schemas.microsoft.com/office/drawing/2014/main" id="{A722DB02-CA3E-465C-A577-E6CD165F3BA9}"/>
              </a:ext>
            </a:extLst>
          </p:cNvPr>
          <p:cNvSpPr/>
          <p:nvPr/>
        </p:nvSpPr>
        <p:spPr bwMode="auto">
          <a:xfrm>
            <a:off x="0" y="6568440"/>
            <a:ext cx="4109720" cy="304800"/>
          </a:xfrm>
          <a:prstGeom prst="rect">
            <a:avLst/>
          </a:prstGeom>
          <a:solidFill>
            <a:srgbClr val="29292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Browallia New" pitchFamily="34" charset="-34"/>
            </a:endParaRPr>
          </a:p>
        </p:txBody>
      </p:sp>
      <p:pic>
        <p:nvPicPr>
          <p:cNvPr id="4" name="รูปภาพ 3">
            <a:extLst>
              <a:ext uri="{FF2B5EF4-FFF2-40B4-BE49-F238E27FC236}">
                <a16:creationId xmlns:a16="http://schemas.microsoft.com/office/drawing/2014/main" id="{94C7F0EE-22C9-4B8D-8FD2-095705C411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53" y="980728"/>
            <a:ext cx="12192000" cy="5588748"/>
          </a:xfrm>
          <a:prstGeom prst="rect">
            <a:avLst/>
          </a:prstGeom>
        </p:spPr>
      </p:pic>
      <p:sp>
        <p:nvSpPr>
          <p:cNvPr id="8" name="ตัวแทนหมายเลขสไลด์ 1">
            <a:extLst>
              <a:ext uri="{FF2B5EF4-FFF2-40B4-BE49-F238E27FC236}">
                <a16:creationId xmlns:a16="http://schemas.microsoft.com/office/drawing/2014/main" id="{4A954D4C-5DE8-44E7-82AC-C5DB24922A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347200" y="6563846"/>
            <a:ext cx="2844800" cy="294154"/>
          </a:xfrm>
        </p:spPr>
        <p:txBody>
          <a:bodyPr/>
          <a:lstStyle/>
          <a:p>
            <a:pPr>
              <a:defRPr/>
            </a:pPr>
            <a:r>
              <a:rPr lang="en-GB" sz="2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Page </a:t>
            </a:r>
            <a:fld id="{648E034F-C11F-415D-AE9D-DA896267A1AE}" type="slidenum">
              <a:rPr lang="en-GB" sz="2000" b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pPr>
                <a:defRPr/>
              </a:pPr>
              <a:t>4</a:t>
            </a:fld>
            <a:endParaRPr lang="en-GB" sz="20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222211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>
            <a:extLst>
              <a:ext uri="{FF2B5EF4-FFF2-40B4-BE49-F238E27FC236}">
                <a16:creationId xmlns:a16="http://schemas.microsoft.com/office/drawing/2014/main" id="{169D3349-84A0-4B86-977C-E52A8AA9AA34}"/>
              </a:ext>
            </a:extLst>
          </p:cNvPr>
          <p:cNvSpPr/>
          <p:nvPr/>
        </p:nvSpPr>
        <p:spPr bwMode="auto">
          <a:xfrm>
            <a:off x="0" y="6568440"/>
            <a:ext cx="4109720" cy="304800"/>
          </a:xfrm>
          <a:prstGeom prst="rect">
            <a:avLst/>
          </a:prstGeom>
          <a:solidFill>
            <a:srgbClr val="29292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Browallia New" pitchFamily="34" charset="-34"/>
            </a:endParaRPr>
          </a:p>
        </p:txBody>
      </p:sp>
      <p:pic>
        <p:nvPicPr>
          <p:cNvPr id="4" name="รูปภาพ 3">
            <a:extLst>
              <a:ext uri="{FF2B5EF4-FFF2-40B4-BE49-F238E27FC236}">
                <a16:creationId xmlns:a16="http://schemas.microsoft.com/office/drawing/2014/main" id="{EB80B0D6-50B0-4E5E-9348-79D6E812CA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80728"/>
            <a:ext cx="12192000" cy="5588748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E8CEEA3E-B8E0-463D-AC2A-4C95432B55BC}"/>
              </a:ext>
            </a:extLst>
          </p:cNvPr>
          <p:cNvSpPr/>
          <p:nvPr/>
        </p:nvSpPr>
        <p:spPr>
          <a:xfrm>
            <a:off x="0" y="6296"/>
            <a:ext cx="12192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5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ระเบียบวาระที่ 2: เรื่องรับรองรายงานการประชุม</a:t>
            </a:r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F9DE57D7-561F-4A1D-8CA6-EB4DBD973B2E}"/>
              </a:ext>
            </a:extLst>
          </p:cNvPr>
          <p:cNvSpPr txBox="1">
            <a:spLocks noChangeArrowheads="1"/>
          </p:cNvSpPr>
          <p:nvPr/>
        </p:nvSpPr>
        <p:spPr>
          <a:xfrm>
            <a:off x="0" y="1052736"/>
            <a:ext cx="12192000" cy="2664296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just" rtl="0" eaLnBrk="0" fontAlgn="base" hangingPunct="0">
              <a:spcBef>
                <a:spcPct val="35000"/>
              </a:spcBef>
              <a:spcAft>
                <a:spcPct val="0"/>
              </a:spcAft>
              <a:buClr>
                <a:srgbClr val="FF9933"/>
              </a:buClr>
              <a:buFont typeface="Sylfaen" pitchFamily="18" charset="0"/>
              <a:buChar char="●"/>
              <a:defRPr sz="1600" b="1">
                <a:solidFill>
                  <a:srgbClr val="000099"/>
                </a:solidFill>
                <a:latin typeface="+mn-lt"/>
                <a:ea typeface="+mn-ea"/>
                <a:cs typeface="+mn-cs"/>
              </a:defRPr>
            </a:lvl1pPr>
            <a:lvl2pPr marL="742950" indent="-285750" algn="just" rtl="0" eaLnBrk="0" fontAlgn="base" hangingPunct="0">
              <a:spcBef>
                <a:spcPct val="35000"/>
              </a:spcBef>
              <a:spcAft>
                <a:spcPct val="0"/>
              </a:spcAft>
              <a:buClr>
                <a:srgbClr val="FF9933"/>
              </a:buClr>
              <a:buFont typeface="Century" pitchFamily="18" charset="0"/>
              <a:buChar char="▪"/>
              <a:defRPr sz="1600">
                <a:solidFill>
                  <a:srgbClr val="000099"/>
                </a:solidFill>
                <a:latin typeface="+mn-lt"/>
                <a:cs typeface="+mn-cs"/>
              </a:defRPr>
            </a:lvl2pPr>
            <a:lvl3pPr marL="1143000" indent="-228600" algn="just" rtl="0" eaLnBrk="0" fontAlgn="base" hangingPunct="0">
              <a:spcBef>
                <a:spcPct val="35000"/>
              </a:spcBef>
              <a:spcAft>
                <a:spcPct val="0"/>
              </a:spcAft>
              <a:buChar char="•"/>
              <a:defRPr sz="1600">
                <a:solidFill>
                  <a:srgbClr val="000099"/>
                </a:solidFill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000099"/>
                </a:solidFill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000099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000099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000099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000099"/>
                </a:solidFill>
                <a:latin typeface="+mn-lt"/>
                <a:cs typeface="+mn-cs"/>
              </a:defRPr>
            </a:lvl9pPr>
          </a:lstStyle>
          <a:p>
            <a:pPr marL="568325" marR="0" lvl="0" indent="-568325" algn="thaiDi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9933"/>
              </a:buClr>
              <a:buSzTx/>
              <a:buFont typeface="+mj-lt"/>
              <a:buAutoNum type="arabicParenR"/>
              <a:tabLst/>
              <a:defRPr/>
            </a:pPr>
            <a:r>
              <a:rPr kumimoji="0" lang="th-TH" sz="40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ศูนย์อำนวยการติดตามและแก้ไขปัญหาภาวะน้ำแล้งและภาวะน้ำท่วม ครั้งที่ </a:t>
            </a:r>
            <a:r>
              <a:rPr kumimoji="0" 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</a:t>
            </a:r>
            <a:r>
              <a:rPr kumimoji="0" lang="th-TH" sz="40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/256</a:t>
            </a:r>
            <a:r>
              <a:rPr kumimoji="0" 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3</a:t>
            </a:r>
            <a:r>
              <a:rPr kumimoji="0" lang="th-TH" sz="40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วันที่ 2</a:t>
            </a:r>
            <a:r>
              <a:rPr kumimoji="0" 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5</a:t>
            </a:r>
            <a:r>
              <a:rPr kumimoji="0" lang="th-TH" sz="40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สิงหาคม 256</a:t>
            </a:r>
            <a:r>
              <a:rPr kumimoji="0" 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3</a:t>
            </a:r>
            <a:r>
              <a:rPr kumimoji="0" lang="th-TH" sz="40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	</a:t>
            </a:r>
          </a:p>
          <a:p>
            <a:pPr marL="568325" marR="0" lvl="0" indent="-568325" algn="thaiDi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9933"/>
              </a:buClr>
              <a:buSzTx/>
              <a:buFont typeface="+mj-lt"/>
              <a:buAutoNum type="arabicParenR"/>
              <a:tabLst/>
              <a:defRPr/>
            </a:pPr>
            <a:r>
              <a:rPr kumimoji="0" lang="th-TH" sz="40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ฝ่ายเลขาฯ แจ้งเวียนรายงานการประชุมตามหนังสือ ที่ </a:t>
            </a:r>
            <a:r>
              <a:rPr lang="th-TH" sz="4000" kern="0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ทส 0602.4/ว 17</a:t>
            </a:r>
            <a:r>
              <a:rPr lang="en-US" sz="4000" kern="0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90</a:t>
            </a:r>
            <a:r>
              <a:rPr lang="th-TH" sz="4000" kern="0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ลงวันที่ </a:t>
            </a:r>
            <a:r>
              <a:rPr lang="en-US" sz="4000" kern="0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31</a:t>
            </a:r>
            <a:r>
              <a:rPr lang="th-TH" sz="4000" kern="0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สิงหาคม 256</a:t>
            </a:r>
            <a:r>
              <a:rPr lang="en-US" sz="4000" kern="0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</a:t>
            </a:r>
            <a:endParaRPr lang="th-TH" sz="4000" kern="0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47C7D752-58AB-4A45-962B-6C38ECC7106C}"/>
              </a:ext>
            </a:extLst>
          </p:cNvPr>
          <p:cNvSpPr txBox="1">
            <a:spLocks noChangeArrowheads="1"/>
          </p:cNvSpPr>
          <p:nvPr/>
        </p:nvSpPr>
        <p:spPr>
          <a:xfrm>
            <a:off x="0" y="3645024"/>
            <a:ext cx="12192000" cy="2520280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just" rtl="0" eaLnBrk="0" fontAlgn="base" hangingPunct="0">
              <a:spcBef>
                <a:spcPct val="35000"/>
              </a:spcBef>
              <a:spcAft>
                <a:spcPct val="0"/>
              </a:spcAft>
              <a:buClr>
                <a:srgbClr val="FF9933"/>
              </a:buClr>
              <a:buFont typeface="Sylfaen" pitchFamily="18" charset="0"/>
              <a:buChar char="●"/>
              <a:defRPr sz="1600" b="1">
                <a:solidFill>
                  <a:srgbClr val="000099"/>
                </a:solidFill>
                <a:latin typeface="+mn-lt"/>
                <a:ea typeface="+mn-ea"/>
                <a:cs typeface="+mn-cs"/>
              </a:defRPr>
            </a:lvl1pPr>
            <a:lvl2pPr marL="742950" indent="-285750" algn="just" rtl="0" eaLnBrk="0" fontAlgn="base" hangingPunct="0">
              <a:spcBef>
                <a:spcPct val="35000"/>
              </a:spcBef>
              <a:spcAft>
                <a:spcPct val="0"/>
              </a:spcAft>
              <a:buClr>
                <a:srgbClr val="FF9933"/>
              </a:buClr>
              <a:buFont typeface="Century" pitchFamily="18" charset="0"/>
              <a:buChar char="▪"/>
              <a:defRPr sz="1600">
                <a:solidFill>
                  <a:srgbClr val="000099"/>
                </a:solidFill>
                <a:latin typeface="+mn-lt"/>
                <a:cs typeface="+mn-cs"/>
              </a:defRPr>
            </a:lvl2pPr>
            <a:lvl3pPr marL="1143000" indent="-228600" algn="just" rtl="0" eaLnBrk="0" fontAlgn="base" hangingPunct="0">
              <a:spcBef>
                <a:spcPct val="35000"/>
              </a:spcBef>
              <a:spcAft>
                <a:spcPct val="0"/>
              </a:spcAft>
              <a:buChar char="•"/>
              <a:defRPr sz="1600">
                <a:solidFill>
                  <a:srgbClr val="000099"/>
                </a:solidFill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000099"/>
                </a:solidFill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000099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000099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000099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000099"/>
                </a:solidFill>
                <a:latin typeface="+mn-lt"/>
                <a:cs typeface="+mn-cs"/>
              </a:defRPr>
            </a:lvl9pPr>
          </a:lstStyle>
          <a:p>
            <a:pPr marL="0" marR="0" lvl="0" indent="0" algn="thaiDi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9933"/>
              </a:buClr>
              <a:buSzTx/>
              <a:buFont typeface="Sylfaen" pitchFamily="18" charset="0"/>
              <a:buNone/>
              <a:tabLst/>
              <a:defRPr/>
            </a:pPr>
            <a:r>
              <a:rPr kumimoji="0" 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-</a:t>
            </a:r>
            <a:endParaRPr kumimoji="0" lang="th-TH" sz="4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6" name="ตัวแทนหมายเลขสไลด์ 1">
            <a:extLst>
              <a:ext uri="{FF2B5EF4-FFF2-40B4-BE49-F238E27FC236}">
                <a16:creationId xmlns:a16="http://schemas.microsoft.com/office/drawing/2014/main" id="{D62EFF6F-6CD3-45CA-8459-A4E7316235C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347200" y="6563846"/>
            <a:ext cx="2844800" cy="294154"/>
          </a:xfrm>
        </p:spPr>
        <p:txBody>
          <a:bodyPr/>
          <a:lstStyle/>
          <a:p>
            <a:pPr>
              <a:defRPr/>
            </a:pPr>
            <a:r>
              <a:rPr lang="en-GB" sz="2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Page </a:t>
            </a:r>
            <a:fld id="{648E034F-C11F-415D-AE9D-DA896267A1AE}" type="slidenum">
              <a:rPr lang="en-GB" sz="2000" b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pPr>
                <a:defRPr/>
              </a:pPr>
              <a:t>5</a:t>
            </a:fld>
            <a:endParaRPr lang="en-GB" sz="20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7140713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 5">
            <a:extLst>
              <a:ext uri="{FF2B5EF4-FFF2-40B4-BE49-F238E27FC236}">
                <a16:creationId xmlns:a16="http://schemas.microsoft.com/office/drawing/2014/main" id="{E422235C-4FD5-4E08-AAEC-2DCCBEA2D1E9}"/>
              </a:ext>
            </a:extLst>
          </p:cNvPr>
          <p:cNvSpPr/>
          <p:nvPr/>
        </p:nvSpPr>
        <p:spPr bwMode="auto">
          <a:xfrm>
            <a:off x="0" y="6568440"/>
            <a:ext cx="4109720" cy="304800"/>
          </a:xfrm>
          <a:prstGeom prst="rect">
            <a:avLst/>
          </a:prstGeom>
          <a:solidFill>
            <a:srgbClr val="29292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Browallia New" pitchFamily="34" charset="-34"/>
            </a:endParaRPr>
          </a:p>
        </p:txBody>
      </p:sp>
      <p:pic>
        <p:nvPicPr>
          <p:cNvPr id="8" name="รูปภาพ 7">
            <a:extLst>
              <a:ext uri="{FF2B5EF4-FFF2-40B4-BE49-F238E27FC236}">
                <a16:creationId xmlns:a16="http://schemas.microsoft.com/office/drawing/2014/main" id="{94E061F9-DA90-48FD-BE84-948188B911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80727"/>
            <a:ext cx="12192000" cy="5597625"/>
          </a:xfrm>
          <a:prstGeom prst="rect">
            <a:avLst/>
          </a:prstGeom>
        </p:spPr>
      </p:pic>
      <p:sp>
        <p:nvSpPr>
          <p:cNvPr id="9" name="ตัวแทนหมายเลขสไลด์ 1">
            <a:extLst>
              <a:ext uri="{FF2B5EF4-FFF2-40B4-BE49-F238E27FC236}">
                <a16:creationId xmlns:a16="http://schemas.microsoft.com/office/drawing/2014/main" id="{97C9F695-FAD0-4008-B440-999E2FDB241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347200" y="6563846"/>
            <a:ext cx="2844800" cy="294154"/>
          </a:xfrm>
        </p:spPr>
        <p:txBody>
          <a:bodyPr/>
          <a:lstStyle/>
          <a:p>
            <a:pPr>
              <a:defRPr/>
            </a:pPr>
            <a:r>
              <a:rPr lang="en-GB" sz="2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Page </a:t>
            </a:r>
            <a:fld id="{648E034F-C11F-415D-AE9D-DA896267A1AE}" type="slidenum">
              <a:rPr lang="en-GB" sz="2000" b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pPr>
                <a:defRPr/>
              </a:pPr>
              <a:t>6</a:t>
            </a:fld>
            <a:endParaRPr lang="en-GB" sz="20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1009332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2E90462E-5812-4AE1-8564-3581840A5B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39" y="17783"/>
            <a:ext cx="12192000" cy="89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(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3.</a:t>
            </a:r>
            <a:r>
              <a:rPr kumimoji="0" lang="th-TH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1) สถานการณ์น้ำ</a:t>
            </a:r>
            <a:r>
              <a:rPr kumimoji="0" lang="en-GB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: </a:t>
            </a:r>
            <a:r>
              <a:rPr lang="th-TH" sz="4800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ปริมาณน้ำฝนปัจจุบัน</a:t>
            </a:r>
            <a:r>
              <a:rPr kumimoji="0" lang="th-TH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+mj-ea"/>
                <a:cs typeface="TH SarabunPSK" panose="020B0500040200020003" pitchFamily="34" charset="-34"/>
              </a:rPr>
              <a:t> 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</p:txBody>
      </p:sp>
      <p:sp>
        <p:nvSpPr>
          <p:cNvPr id="3" name="สี่เหลี่ยมผืนผ้า 2">
            <a:extLst>
              <a:ext uri="{FF2B5EF4-FFF2-40B4-BE49-F238E27FC236}">
                <a16:creationId xmlns:a16="http://schemas.microsoft.com/office/drawing/2014/main" id="{94E21150-504A-4F1D-B576-DE90073E4B65}"/>
              </a:ext>
            </a:extLst>
          </p:cNvPr>
          <p:cNvSpPr/>
          <p:nvPr/>
        </p:nvSpPr>
        <p:spPr bwMode="auto">
          <a:xfrm>
            <a:off x="0" y="6568440"/>
            <a:ext cx="4109720" cy="304800"/>
          </a:xfrm>
          <a:prstGeom prst="rect">
            <a:avLst/>
          </a:prstGeom>
          <a:solidFill>
            <a:srgbClr val="29292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Browallia New" pitchFamily="34" charset="-34"/>
            </a:endParaRPr>
          </a:p>
        </p:txBody>
      </p:sp>
      <p:sp>
        <p:nvSpPr>
          <p:cNvPr id="10" name="ตัวแทนหมายเลขสไลด์ 1">
            <a:extLst>
              <a:ext uri="{FF2B5EF4-FFF2-40B4-BE49-F238E27FC236}">
                <a16:creationId xmlns:a16="http://schemas.microsoft.com/office/drawing/2014/main" id="{979AA0AF-0065-44F4-91D7-AA25496AAA1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347200" y="6563846"/>
            <a:ext cx="2844800" cy="294154"/>
          </a:xfrm>
        </p:spPr>
        <p:txBody>
          <a:bodyPr/>
          <a:lstStyle/>
          <a:p>
            <a:pPr>
              <a:defRPr/>
            </a:pPr>
            <a:r>
              <a:rPr lang="en-GB" sz="2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Page </a:t>
            </a:r>
            <a:fld id="{648E034F-C11F-415D-AE9D-DA896267A1AE}" type="slidenum">
              <a:rPr lang="en-GB" sz="2000" b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pPr>
                <a:defRPr/>
              </a:pPr>
              <a:t>7</a:t>
            </a:fld>
            <a:endParaRPr lang="en-GB" sz="20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7" name="รูปภาพ 6">
            <a:extLst>
              <a:ext uri="{FF2B5EF4-FFF2-40B4-BE49-F238E27FC236}">
                <a16:creationId xmlns:a16="http://schemas.microsoft.com/office/drawing/2014/main" id="{6630FC5E-1FF6-4B63-8ABC-6A7587905D8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993346"/>
            <a:ext cx="12192000" cy="5577840"/>
          </a:xfrm>
          <a:prstGeom prst="rect">
            <a:avLst/>
          </a:prstGeom>
        </p:spPr>
      </p:pic>
      <p:sp>
        <p:nvSpPr>
          <p:cNvPr id="9" name="Rectangle 7">
            <a:extLst>
              <a:ext uri="{FF2B5EF4-FFF2-40B4-BE49-F238E27FC236}">
                <a16:creationId xmlns:a16="http://schemas.microsoft.com/office/drawing/2014/main" id="{74215B10-040F-4BA5-8056-E4205E60607D}"/>
              </a:ext>
            </a:extLst>
          </p:cNvPr>
          <p:cNvSpPr/>
          <p:nvPr/>
        </p:nvSpPr>
        <p:spPr>
          <a:xfrm>
            <a:off x="0" y="6582340"/>
            <a:ext cx="28448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th-TH" sz="12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ที่มา</a:t>
            </a:r>
            <a:r>
              <a:rPr lang="en-US" sz="12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12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กรมอุตุนิยมวิทยา</a:t>
            </a:r>
            <a:r>
              <a:rPr lang="en-US" sz="12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/</a:t>
            </a:r>
            <a:r>
              <a:rPr lang="th-TH" sz="12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ข้อมูล ณ วันที่ </a:t>
            </a:r>
            <a:r>
              <a:rPr lang="en-US" sz="12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30 </a:t>
            </a:r>
            <a:r>
              <a:rPr lang="th-TH" sz="12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ตุลาคม </a:t>
            </a:r>
            <a:r>
              <a:rPr lang="en-US" sz="12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2563 </a:t>
            </a:r>
            <a:endParaRPr lang="th-TH" sz="1200" b="1" dirty="0">
              <a:solidFill>
                <a:srgbClr val="FFFFFF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707350867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สี่เหลี่ยมผืนผ้า 2">
            <a:extLst>
              <a:ext uri="{FF2B5EF4-FFF2-40B4-BE49-F238E27FC236}">
                <a16:creationId xmlns:a16="http://schemas.microsoft.com/office/drawing/2014/main" id="{C0227BBF-864A-49F6-864E-9E8A14F3DC28}"/>
              </a:ext>
            </a:extLst>
          </p:cNvPr>
          <p:cNvSpPr/>
          <p:nvPr/>
        </p:nvSpPr>
        <p:spPr bwMode="auto">
          <a:xfrm>
            <a:off x="0" y="6568440"/>
            <a:ext cx="4109720" cy="304800"/>
          </a:xfrm>
          <a:prstGeom prst="rect">
            <a:avLst/>
          </a:prstGeom>
          <a:solidFill>
            <a:srgbClr val="29292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Browallia New" pitchFamily="34" charset="-34"/>
            </a:endParaRPr>
          </a:p>
        </p:txBody>
      </p:sp>
      <p:sp>
        <p:nvSpPr>
          <p:cNvPr id="11" name="Rectangle 7">
            <a:extLst>
              <a:ext uri="{FF2B5EF4-FFF2-40B4-BE49-F238E27FC236}">
                <a16:creationId xmlns:a16="http://schemas.microsoft.com/office/drawing/2014/main" id="{9469C3DF-419F-425A-8B42-106748C80EC7}"/>
              </a:ext>
            </a:extLst>
          </p:cNvPr>
          <p:cNvSpPr/>
          <p:nvPr/>
        </p:nvSpPr>
        <p:spPr>
          <a:xfrm>
            <a:off x="0" y="6581001"/>
            <a:ext cx="32758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th-TH" sz="12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ที่มา</a:t>
            </a:r>
            <a:r>
              <a:rPr lang="en-US" sz="12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12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ศูนย์ป้องกันวิกฤติน้ำ กรมทรัพยากรน้ำ/ กรมชลประทาน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E2558FDD-BEDB-4722-93B5-69B7D1466D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39" y="17783"/>
            <a:ext cx="12192000" cy="89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(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3.</a:t>
            </a:r>
            <a:r>
              <a:rPr kumimoji="0" lang="th-TH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1) สถานการณ์น้ำ</a:t>
            </a:r>
            <a:r>
              <a:rPr kumimoji="0" lang="en-GB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: </a:t>
            </a:r>
            <a:r>
              <a:rPr lang="th-TH" sz="4800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ปริมาณน้ำในลำน้ำ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</p:txBody>
      </p:sp>
      <p:sp>
        <p:nvSpPr>
          <p:cNvPr id="12" name="ตัวแทนหมายเลขสไลด์ 1">
            <a:extLst>
              <a:ext uri="{FF2B5EF4-FFF2-40B4-BE49-F238E27FC236}">
                <a16:creationId xmlns:a16="http://schemas.microsoft.com/office/drawing/2014/main" id="{C0F378BB-39E1-43FC-BD44-657B46EB6B6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347200" y="6563846"/>
            <a:ext cx="2844800" cy="294154"/>
          </a:xfrm>
        </p:spPr>
        <p:txBody>
          <a:bodyPr/>
          <a:lstStyle/>
          <a:p>
            <a:pPr>
              <a:defRPr/>
            </a:pPr>
            <a:r>
              <a:rPr lang="en-GB" sz="2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Page </a:t>
            </a:r>
            <a:fld id="{648E034F-C11F-415D-AE9D-DA896267A1AE}" type="slidenum">
              <a:rPr lang="en-GB" sz="2000" b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pPr>
                <a:defRPr/>
              </a:pPr>
              <a:t>8</a:t>
            </a:fld>
            <a:endParaRPr lang="en-GB" sz="20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7" name="รูปภาพ 6">
            <a:extLst>
              <a:ext uri="{FF2B5EF4-FFF2-40B4-BE49-F238E27FC236}">
                <a16:creationId xmlns:a16="http://schemas.microsoft.com/office/drawing/2014/main" id="{F6BEF980-52C9-466E-B3B1-6A67F3A3A43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988909"/>
            <a:ext cx="12192000" cy="5577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5415320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4D9F433C-A2BF-417F-9BF5-4D281E2FE3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39" y="17783"/>
            <a:ext cx="12192000" cy="89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(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3.</a:t>
            </a:r>
            <a:r>
              <a:rPr kumimoji="0" lang="th-TH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1) สถานการณ์น้ำ</a:t>
            </a:r>
            <a:r>
              <a:rPr kumimoji="0" lang="en-GB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:</a:t>
            </a:r>
            <a:r>
              <a:rPr kumimoji="0" lang="th-TH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ปริมาณน้ำในแหล่งน้ำใหญ่/กลาง/เล็ก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</p:txBody>
      </p:sp>
      <p:sp>
        <p:nvSpPr>
          <p:cNvPr id="3" name="สี่เหลี่ยมผืนผ้า 2">
            <a:extLst>
              <a:ext uri="{FF2B5EF4-FFF2-40B4-BE49-F238E27FC236}">
                <a16:creationId xmlns:a16="http://schemas.microsoft.com/office/drawing/2014/main" id="{7013A9A4-9916-4336-82B0-FC11822752A5}"/>
              </a:ext>
            </a:extLst>
          </p:cNvPr>
          <p:cNvSpPr/>
          <p:nvPr/>
        </p:nvSpPr>
        <p:spPr bwMode="auto">
          <a:xfrm>
            <a:off x="0" y="6568440"/>
            <a:ext cx="4109720" cy="304800"/>
          </a:xfrm>
          <a:prstGeom prst="rect">
            <a:avLst/>
          </a:prstGeom>
          <a:solidFill>
            <a:srgbClr val="29292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Browallia New" pitchFamily="34" charset="-34"/>
            </a:endParaRPr>
          </a:p>
        </p:txBody>
      </p:sp>
      <p:pic>
        <p:nvPicPr>
          <p:cNvPr id="9" name="รูปภาพ 8">
            <a:extLst>
              <a:ext uri="{FF2B5EF4-FFF2-40B4-BE49-F238E27FC236}">
                <a16:creationId xmlns:a16="http://schemas.microsoft.com/office/drawing/2014/main" id="{1699DB5F-6B61-4480-9085-02170BBB19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80727"/>
            <a:ext cx="12192000" cy="5597626"/>
          </a:xfrm>
          <a:prstGeom prst="rect">
            <a:avLst/>
          </a:prstGeom>
        </p:spPr>
      </p:pic>
      <p:sp>
        <p:nvSpPr>
          <p:cNvPr id="6" name="ตัวแทนหมายเลขสไลด์ 1">
            <a:extLst>
              <a:ext uri="{FF2B5EF4-FFF2-40B4-BE49-F238E27FC236}">
                <a16:creationId xmlns:a16="http://schemas.microsoft.com/office/drawing/2014/main" id="{1EF90890-B3BB-4917-A089-3CEC1882D2E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347200" y="6563846"/>
            <a:ext cx="2844800" cy="294154"/>
          </a:xfrm>
        </p:spPr>
        <p:txBody>
          <a:bodyPr/>
          <a:lstStyle/>
          <a:p>
            <a:pPr>
              <a:defRPr/>
            </a:pPr>
            <a:r>
              <a:rPr lang="en-GB" sz="2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Page </a:t>
            </a:r>
            <a:fld id="{648E034F-C11F-415D-AE9D-DA896267A1AE}" type="slidenum">
              <a:rPr lang="en-GB" sz="2000" b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pPr>
                <a:defRPr/>
              </a:pPr>
              <a:t>9</a:t>
            </a:fld>
            <a:endParaRPr lang="en-GB" sz="20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1" name="Rectangle 7">
            <a:extLst>
              <a:ext uri="{FF2B5EF4-FFF2-40B4-BE49-F238E27FC236}">
                <a16:creationId xmlns:a16="http://schemas.microsoft.com/office/drawing/2014/main" id="{20D59DD9-A3D4-4DF5-895F-F6D49EB52307}"/>
              </a:ext>
            </a:extLst>
          </p:cNvPr>
          <p:cNvSpPr/>
          <p:nvPr/>
        </p:nvSpPr>
        <p:spPr>
          <a:xfrm>
            <a:off x="0" y="6581001"/>
            <a:ext cx="32758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th-TH" sz="12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ที่มา</a:t>
            </a:r>
            <a:r>
              <a:rPr lang="en-US" sz="12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12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กองอำนวยการน้ำแห่งชาติ</a:t>
            </a:r>
          </a:p>
        </p:txBody>
      </p:sp>
    </p:spTree>
    <p:extLst>
      <p:ext uri="{BB962C8B-B14F-4D97-AF65-F5344CB8AC3E}">
        <p14:creationId xmlns:p14="http://schemas.microsoft.com/office/powerpoint/2010/main" val="4233872122"/>
      </p:ext>
    </p:extLst>
  </p:cSld>
  <p:clrMapOvr>
    <a:masterClrMapping/>
  </p:clrMapOvr>
</p:sld>
</file>

<file path=ppt/theme/theme1.xml><?xml version="1.0" encoding="utf-8"?>
<a:theme xmlns:a="http://schemas.openxmlformats.org/drawingml/2006/main" name="7_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Century Gothic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cs typeface="Browallia New" pitchFamily="34" charset="-34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cs typeface="Browallia New" pitchFamily="34" charset="-34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6_Default Design">
  <a:themeElements>
    <a:clrScheme name="16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6_Default Design">
      <a:majorFont>
        <a:latin typeface="Century Gothic"/>
        <a:ea typeface=""/>
        <a:cs typeface="Angsana New"/>
      </a:majorFont>
      <a:minorFont>
        <a:latin typeface="Arial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6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6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6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6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6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6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6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6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6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6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6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6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41161</TotalTime>
  <Words>988</Words>
  <Application>Microsoft Office PowerPoint</Application>
  <PresentationFormat>แบบจอกว้าง</PresentationFormat>
  <Paragraphs>163</Paragraphs>
  <Slides>36</Slides>
  <Notes>6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10</vt:i4>
      </vt:variant>
      <vt:variant>
        <vt:lpstr>ธีม</vt:lpstr>
      </vt:variant>
      <vt:variant>
        <vt:i4>3</vt:i4>
      </vt:variant>
      <vt:variant>
        <vt:lpstr>ชื่อเรื่องสไลด์</vt:lpstr>
      </vt:variant>
      <vt:variant>
        <vt:i4>36</vt:i4>
      </vt:variant>
    </vt:vector>
  </HeadingPairs>
  <TitlesOfParts>
    <vt:vector size="49" baseType="lpstr">
      <vt:lpstr>Gulim</vt:lpstr>
      <vt:lpstr>Arial</vt:lpstr>
      <vt:lpstr>Calibri</vt:lpstr>
      <vt:lpstr>Century</vt:lpstr>
      <vt:lpstr>Century Gothic</vt:lpstr>
      <vt:lpstr>Sylfaen</vt:lpstr>
      <vt:lpstr>TH Sarabun New</vt:lpstr>
      <vt:lpstr>TH SarabunPSK</vt:lpstr>
      <vt:lpstr>Times New Roman</vt:lpstr>
      <vt:lpstr>Wingdings</vt:lpstr>
      <vt:lpstr>7_ชุดรูปแบบของ Office</vt:lpstr>
      <vt:lpstr>Default Design</vt:lpstr>
      <vt:lpstr>16_Default Design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>Kunming_01112018</dc:subject>
  <dc:creator>Supapap Patsinghasanee;Kalyanee Suwanprasert</dc:creator>
  <cp:lastModifiedBy>punyawee</cp:lastModifiedBy>
  <cp:revision>1850</cp:revision>
  <cp:lastPrinted>2020-10-30T09:34:01Z</cp:lastPrinted>
  <dcterms:created xsi:type="dcterms:W3CDTF">2016-09-11T06:10:36Z</dcterms:created>
  <dcterms:modified xsi:type="dcterms:W3CDTF">2020-11-02T05:18:24Z</dcterms:modified>
</cp:coreProperties>
</file>